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Fira Sans"/>
      <p:regular r:id="rId34"/>
      <p:bold r:id="rId35"/>
      <p:italic r:id="rId36"/>
      <p:boldItalic r:id="rId37"/>
    </p:embeddedFont>
    <p:embeddedFont>
      <p:font typeface="Fira Sans Ligh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Light-italic.fntdata"/><Relationship Id="rId20" Type="http://schemas.openxmlformats.org/officeDocument/2006/relationships/slide" Target="slides/slide15.xml"/><Relationship Id="rId41" Type="http://schemas.openxmlformats.org/officeDocument/2006/relationships/font" Target="fonts/FiraSansLigh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FiraSans-bold.fntdata"/><Relationship Id="rId12" Type="http://schemas.openxmlformats.org/officeDocument/2006/relationships/slide" Target="slides/slide7.xml"/><Relationship Id="rId34" Type="http://schemas.openxmlformats.org/officeDocument/2006/relationships/font" Target="fonts/FiraSans-regular.fntdata"/><Relationship Id="rId15" Type="http://schemas.openxmlformats.org/officeDocument/2006/relationships/slide" Target="slides/slide10.xml"/><Relationship Id="rId37" Type="http://schemas.openxmlformats.org/officeDocument/2006/relationships/font" Target="fonts/FiraSans-boldItalic.fntdata"/><Relationship Id="rId14" Type="http://schemas.openxmlformats.org/officeDocument/2006/relationships/slide" Target="slides/slide9.xml"/><Relationship Id="rId36" Type="http://schemas.openxmlformats.org/officeDocument/2006/relationships/font" Target="fonts/FiraSans-italic.fntdata"/><Relationship Id="rId17" Type="http://schemas.openxmlformats.org/officeDocument/2006/relationships/slide" Target="slides/slide12.xml"/><Relationship Id="rId39" Type="http://schemas.openxmlformats.org/officeDocument/2006/relationships/font" Target="fonts/FiraSansLight-bold.fntdata"/><Relationship Id="rId16" Type="http://schemas.openxmlformats.org/officeDocument/2006/relationships/slide" Target="slides/slide11.xml"/><Relationship Id="rId38" Type="http://schemas.openxmlformats.org/officeDocument/2006/relationships/font" Target="fonts/FiraSans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3953694"/>
            <a:ext cx="9144000" cy="1178720"/>
          </a:xfrm>
          <a:custGeom>
            <a:pathLst>
              <a:path extrusionOk="0" h="36835" w="28575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13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Shape 11"/>
          <p:cNvSpPr/>
          <p:nvPr/>
        </p:nvSpPr>
        <p:spPr>
          <a:xfrm>
            <a:off x="35712" y="4025118"/>
            <a:ext cx="9072576" cy="1107296"/>
          </a:xfrm>
          <a:custGeom>
            <a:pathLst>
              <a:path extrusionOk="0" h="34603" w="283518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Shape 12"/>
          <p:cNvSpPr/>
          <p:nvPr/>
        </p:nvSpPr>
        <p:spPr>
          <a:xfrm>
            <a:off x="0" y="3886185"/>
            <a:ext cx="9144000" cy="1257312"/>
          </a:xfrm>
          <a:custGeom>
            <a:pathLst>
              <a:path extrusionOk="0" h="39291" w="28575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Shape 13"/>
          <p:cNvSpPr/>
          <p:nvPr/>
        </p:nvSpPr>
        <p:spPr>
          <a:xfrm>
            <a:off x="623552" y="493854"/>
            <a:ext cx="1926904" cy="760033"/>
          </a:xfrm>
          <a:custGeom>
            <a:pathLst>
              <a:path extrusionOk="0" h="22102" w="56035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Shape 14"/>
          <p:cNvSpPr/>
          <p:nvPr/>
        </p:nvSpPr>
        <p:spPr>
          <a:xfrm flipH="1">
            <a:off x="7847297" y="988943"/>
            <a:ext cx="1173078" cy="457797"/>
          </a:xfrm>
          <a:custGeom>
            <a:pathLst>
              <a:path extrusionOk="0" h="12503" w="32036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Shape 15"/>
          <p:cNvSpPr/>
          <p:nvPr/>
        </p:nvSpPr>
        <p:spPr>
          <a:xfrm>
            <a:off x="6882125" y="372876"/>
            <a:ext cx="1970215" cy="706191"/>
          </a:xfrm>
          <a:custGeom>
            <a:pathLst>
              <a:path extrusionOk="0" h="26566" w="74117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Shape 16"/>
          <p:cNvSpPr/>
          <p:nvPr/>
        </p:nvSpPr>
        <p:spPr>
          <a:xfrm>
            <a:off x="-52976" y="182426"/>
            <a:ext cx="1065597" cy="415819"/>
          </a:xfrm>
          <a:custGeom>
            <a:pathLst>
              <a:path extrusionOk="0" h="12503" w="32036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Shape 17"/>
          <p:cNvSpPr txBox="1"/>
          <p:nvPr>
            <p:ph type="ctrTitle"/>
          </p:nvPr>
        </p:nvSpPr>
        <p:spPr>
          <a:xfrm>
            <a:off x="1296800" y="0"/>
            <a:ext cx="6550500" cy="43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"/>
              <a:buNone/>
              <a:defRPr b="1" i="0" sz="4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"/>
              <a:buNone/>
              <a:defRPr b="1" i="0" sz="4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"/>
              <a:buNone/>
              <a:defRPr b="1" i="0" sz="4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"/>
              <a:buNone/>
              <a:defRPr b="1" i="0" sz="4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"/>
              <a:buNone/>
              <a:defRPr b="1" i="0" sz="4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"/>
              <a:buNone/>
              <a:defRPr b="1" i="0" sz="4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"/>
              <a:buNone/>
              <a:defRPr b="1" i="0" sz="4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"/>
              <a:buNone/>
              <a:defRPr b="1" i="0" sz="4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"/>
              <a:buNone/>
              <a:defRPr b="1" i="0" sz="4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18" name="Shape 18"/>
          <p:cNvSpPr/>
          <p:nvPr/>
        </p:nvSpPr>
        <p:spPr>
          <a:xfrm flipH="1">
            <a:off x="726067" y="2914049"/>
            <a:ext cx="1632983" cy="585315"/>
          </a:xfrm>
          <a:custGeom>
            <a:pathLst>
              <a:path extrusionOk="0" h="26566" w="74117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Shape 19"/>
          <p:cNvSpPr/>
          <p:nvPr/>
        </p:nvSpPr>
        <p:spPr>
          <a:xfrm>
            <a:off x="8150684" y="3274426"/>
            <a:ext cx="1054299" cy="415849"/>
          </a:xfrm>
          <a:custGeom>
            <a:pathLst>
              <a:path extrusionOk="0" h="22102" w="56035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Shape 20"/>
          <p:cNvSpPr/>
          <p:nvPr/>
        </p:nvSpPr>
        <p:spPr>
          <a:xfrm>
            <a:off x="6843776" y="2764451"/>
            <a:ext cx="1306909" cy="509966"/>
          </a:xfrm>
          <a:custGeom>
            <a:pathLst>
              <a:path extrusionOk="0" h="12503" w="32036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Shape 21"/>
          <p:cNvSpPr/>
          <p:nvPr/>
        </p:nvSpPr>
        <p:spPr>
          <a:xfrm flipH="1">
            <a:off x="-92652" y="2914056"/>
            <a:ext cx="1054299" cy="415849"/>
          </a:xfrm>
          <a:custGeom>
            <a:pathLst>
              <a:path extrusionOk="0" h="22102" w="56035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Dawn">
  <p:cSld name="BLANK_1_1_1">
    <p:bg>
      <p:bgPr>
        <a:gradFill>
          <a:gsLst>
            <a:gs pos="0">
              <a:srgbClr val="6699FF"/>
            </a:gs>
            <a:gs pos="68800">
              <a:srgbClr val="FFCCCC"/>
            </a:gs>
            <a:gs pos="100000">
              <a:srgbClr val="FFFFCC"/>
            </a:gs>
          </a:gsLst>
          <a:lin ang="5400700" scaled="0"/>
        </a:gra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532100" y="441174"/>
            <a:ext cx="1452007" cy="572718"/>
          </a:xfrm>
          <a:custGeom>
            <a:pathLst>
              <a:path extrusionOk="0" h="22102" w="56035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Shape 25"/>
          <p:cNvSpPr/>
          <p:nvPr/>
        </p:nvSpPr>
        <p:spPr>
          <a:xfrm flipH="1">
            <a:off x="8211627" y="884250"/>
            <a:ext cx="1008573" cy="393594"/>
          </a:xfrm>
          <a:custGeom>
            <a:pathLst>
              <a:path extrusionOk="0" h="12503" w="32036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Shape 26"/>
          <p:cNvSpPr/>
          <p:nvPr/>
        </p:nvSpPr>
        <p:spPr>
          <a:xfrm>
            <a:off x="7261900" y="364975"/>
            <a:ext cx="1693944" cy="607166"/>
          </a:xfrm>
          <a:custGeom>
            <a:pathLst>
              <a:path extrusionOk="0" h="26566" w="74117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Shape 27"/>
          <p:cNvSpPr/>
          <p:nvPr/>
        </p:nvSpPr>
        <p:spPr>
          <a:xfrm>
            <a:off x="-77675" y="205976"/>
            <a:ext cx="802982" cy="313325"/>
          </a:xfrm>
          <a:custGeom>
            <a:pathLst>
              <a:path extrusionOk="0" h="12503" w="32036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Shape 28"/>
          <p:cNvSpPr/>
          <p:nvPr/>
        </p:nvSpPr>
        <p:spPr>
          <a:xfrm>
            <a:off x="0" y="3953694"/>
            <a:ext cx="9144000" cy="1178720"/>
          </a:xfrm>
          <a:custGeom>
            <a:pathLst>
              <a:path extrusionOk="0" h="36835" w="28575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DDA2EC">
              <a:alpha val="2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Shape 29"/>
          <p:cNvSpPr/>
          <p:nvPr/>
        </p:nvSpPr>
        <p:spPr>
          <a:xfrm>
            <a:off x="35712" y="4025118"/>
            <a:ext cx="9072576" cy="1107296"/>
          </a:xfrm>
          <a:custGeom>
            <a:pathLst>
              <a:path extrusionOk="0" h="34603" w="283518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Shape 30"/>
          <p:cNvSpPr/>
          <p:nvPr/>
        </p:nvSpPr>
        <p:spPr>
          <a:xfrm>
            <a:off x="0" y="3886185"/>
            <a:ext cx="9144000" cy="1257312"/>
          </a:xfrm>
          <a:custGeom>
            <a:pathLst>
              <a:path extrusionOk="0" h="39291" w="28575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40000">
                <a:srgbClr val="FFFFFF"/>
              </a:gs>
              <a:gs pos="100000">
                <a:srgbClr val="FFF2CC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Day" typ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3953694"/>
            <a:ext cx="9144000" cy="1178720"/>
          </a:xfrm>
          <a:custGeom>
            <a:pathLst>
              <a:path extrusionOk="0" h="36835" w="28575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13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Shape 34"/>
          <p:cNvSpPr/>
          <p:nvPr/>
        </p:nvSpPr>
        <p:spPr>
          <a:xfrm>
            <a:off x="35712" y="4025118"/>
            <a:ext cx="9072576" cy="1107296"/>
          </a:xfrm>
          <a:custGeom>
            <a:pathLst>
              <a:path extrusionOk="0" h="34603" w="283518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Shape 35"/>
          <p:cNvSpPr/>
          <p:nvPr/>
        </p:nvSpPr>
        <p:spPr>
          <a:xfrm>
            <a:off x="0" y="3886185"/>
            <a:ext cx="9144000" cy="1257312"/>
          </a:xfrm>
          <a:custGeom>
            <a:pathLst>
              <a:path extrusionOk="0" h="39291" w="28575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31000">
                <a:srgbClr val="FFFFFF"/>
              </a:gs>
              <a:gs pos="100000">
                <a:srgbClr val="9FF6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Shape 36"/>
          <p:cNvSpPr/>
          <p:nvPr/>
        </p:nvSpPr>
        <p:spPr>
          <a:xfrm>
            <a:off x="532100" y="441174"/>
            <a:ext cx="1452007" cy="572718"/>
          </a:xfrm>
          <a:custGeom>
            <a:pathLst>
              <a:path extrusionOk="0" h="22102" w="56035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/>
          <p:nvPr/>
        </p:nvSpPr>
        <p:spPr>
          <a:xfrm flipH="1">
            <a:off x="8211627" y="884250"/>
            <a:ext cx="1008573" cy="393594"/>
          </a:xfrm>
          <a:custGeom>
            <a:pathLst>
              <a:path extrusionOk="0" h="12503" w="32036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Shape 38"/>
          <p:cNvSpPr/>
          <p:nvPr/>
        </p:nvSpPr>
        <p:spPr>
          <a:xfrm>
            <a:off x="7261900" y="364975"/>
            <a:ext cx="1693944" cy="607166"/>
          </a:xfrm>
          <a:custGeom>
            <a:pathLst>
              <a:path extrusionOk="0" h="26566" w="74117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Shape 39"/>
          <p:cNvSpPr/>
          <p:nvPr/>
        </p:nvSpPr>
        <p:spPr>
          <a:xfrm>
            <a:off x="-77675" y="205976"/>
            <a:ext cx="802982" cy="313325"/>
          </a:xfrm>
          <a:custGeom>
            <a:pathLst>
              <a:path extrusionOk="0" h="12503" w="32036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52549"/>
                </a:srgbClr>
              </a:gs>
              <a:gs pos="100000">
                <a:srgbClr val="FFFFFF">
                  <a:alpha val="52549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Night">
  <p:cSld name="BLANK_1_1">
    <p:bg>
      <p:bgPr>
        <a:gradFill>
          <a:gsLst>
            <a:gs pos="0">
              <a:srgbClr val="002E8C"/>
            </a:gs>
            <a:gs pos="75000">
              <a:srgbClr val="8235D7"/>
            </a:gs>
            <a:gs pos="100000">
              <a:srgbClr val="A354EC"/>
            </a:gs>
          </a:gsLst>
          <a:lin ang="5400700" scaled="0"/>
        </a:gra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" name="Shape 43"/>
          <p:cNvGrpSpPr/>
          <p:nvPr/>
        </p:nvGrpSpPr>
        <p:grpSpPr>
          <a:xfrm>
            <a:off x="108975" y="136375"/>
            <a:ext cx="8700575" cy="2077800"/>
            <a:chOff x="108975" y="136375"/>
            <a:chExt cx="8700575" cy="2077800"/>
          </a:xfrm>
        </p:grpSpPr>
        <p:sp>
          <p:nvSpPr>
            <p:cNvPr id="44" name="Shape 44"/>
            <p:cNvSpPr/>
            <p:nvPr/>
          </p:nvSpPr>
          <p:spPr>
            <a:xfrm>
              <a:off x="257822" y="664847"/>
              <a:ext cx="96600" cy="91800"/>
            </a:xfrm>
            <a:prstGeom prst="star5">
              <a:avLst>
                <a:gd fmla="val 23768" name="adj"/>
                <a:gd fmla="val 105146" name="hf"/>
                <a:gd fmla="val 110557" name="vf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Shape 45"/>
            <p:cNvSpPr/>
            <p:nvPr/>
          </p:nvSpPr>
          <p:spPr>
            <a:xfrm>
              <a:off x="7696847" y="205972"/>
              <a:ext cx="96600" cy="91800"/>
            </a:xfrm>
            <a:prstGeom prst="star5">
              <a:avLst>
                <a:gd fmla="val 23768" name="adj"/>
                <a:gd fmla="val 105146" name="hf"/>
                <a:gd fmla="val 110557" name="vf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Shape 46"/>
            <p:cNvSpPr/>
            <p:nvPr/>
          </p:nvSpPr>
          <p:spPr>
            <a:xfrm>
              <a:off x="2565622" y="316734"/>
              <a:ext cx="96600" cy="91800"/>
            </a:xfrm>
            <a:prstGeom prst="star5">
              <a:avLst>
                <a:gd fmla="val 23768" name="adj"/>
                <a:gd fmla="val 105146" name="hf"/>
                <a:gd fmla="val 110557" name="vf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Shape 47"/>
            <p:cNvSpPr/>
            <p:nvPr/>
          </p:nvSpPr>
          <p:spPr>
            <a:xfrm>
              <a:off x="6204722" y="756647"/>
              <a:ext cx="96600" cy="91800"/>
            </a:xfrm>
            <a:prstGeom prst="star5">
              <a:avLst>
                <a:gd fmla="val 23768" name="adj"/>
                <a:gd fmla="val 105146" name="hf"/>
                <a:gd fmla="val 110557" name="vf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Shape 48"/>
            <p:cNvSpPr/>
            <p:nvPr/>
          </p:nvSpPr>
          <p:spPr>
            <a:xfrm>
              <a:off x="5854297" y="519297"/>
              <a:ext cx="96600" cy="91800"/>
            </a:xfrm>
            <a:prstGeom prst="star5">
              <a:avLst>
                <a:gd fmla="val 23768" name="adj"/>
                <a:gd fmla="val 105146" name="hf"/>
                <a:gd fmla="val 110557" name="vf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Shape 49"/>
            <p:cNvSpPr/>
            <p:nvPr/>
          </p:nvSpPr>
          <p:spPr>
            <a:xfrm>
              <a:off x="2439850" y="4411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Shape 50"/>
            <p:cNvSpPr/>
            <p:nvPr/>
          </p:nvSpPr>
          <p:spPr>
            <a:xfrm>
              <a:off x="2930200" y="543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Shape 51"/>
            <p:cNvSpPr/>
            <p:nvPr/>
          </p:nvSpPr>
          <p:spPr>
            <a:xfrm>
              <a:off x="354425" y="8484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Shape 52"/>
            <p:cNvSpPr/>
            <p:nvPr/>
          </p:nvSpPr>
          <p:spPr>
            <a:xfrm>
              <a:off x="1726575" y="2977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>
              <a:off x="5854300" y="7808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>
              <a:off x="7504575" y="340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>
              <a:off x="8019650" y="10748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1623713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Shape 57"/>
            <p:cNvSpPr/>
            <p:nvPr/>
          </p:nvSpPr>
          <p:spPr>
            <a:xfrm>
              <a:off x="4269025" y="3936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Shape 58"/>
            <p:cNvSpPr/>
            <p:nvPr/>
          </p:nvSpPr>
          <p:spPr>
            <a:xfrm>
              <a:off x="3226225" y="105930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Shape 59"/>
            <p:cNvSpPr/>
            <p:nvPr/>
          </p:nvSpPr>
          <p:spPr>
            <a:xfrm>
              <a:off x="8621025" y="18085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1236350" y="1631250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Shape 61"/>
            <p:cNvSpPr/>
            <p:nvPr/>
          </p:nvSpPr>
          <p:spPr>
            <a:xfrm>
              <a:off x="4421050" y="517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>
              <a:off x="534850" y="2041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Shape 63"/>
            <p:cNvSpPr/>
            <p:nvPr/>
          </p:nvSpPr>
          <p:spPr>
            <a:xfrm>
              <a:off x="8231050" y="1660375"/>
              <a:ext cx="43500" cy="43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Shape 64"/>
            <p:cNvSpPr/>
            <p:nvPr/>
          </p:nvSpPr>
          <p:spPr>
            <a:xfrm>
              <a:off x="4269025" y="517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Shape 65"/>
            <p:cNvSpPr/>
            <p:nvPr/>
          </p:nvSpPr>
          <p:spPr>
            <a:xfrm>
              <a:off x="5564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Shape 66"/>
            <p:cNvSpPr/>
            <p:nvPr/>
          </p:nvSpPr>
          <p:spPr>
            <a:xfrm>
              <a:off x="31260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Shape 67"/>
            <p:cNvSpPr/>
            <p:nvPr/>
          </p:nvSpPr>
          <p:spPr>
            <a:xfrm>
              <a:off x="35832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Shape 68"/>
            <p:cNvSpPr/>
            <p:nvPr/>
          </p:nvSpPr>
          <p:spPr>
            <a:xfrm>
              <a:off x="5335825" y="136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Shape 69"/>
            <p:cNvSpPr/>
            <p:nvPr/>
          </p:nvSpPr>
          <p:spPr>
            <a:xfrm>
              <a:off x="7469425" y="2125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Shape 70"/>
            <p:cNvSpPr/>
            <p:nvPr/>
          </p:nvSpPr>
          <p:spPr>
            <a:xfrm>
              <a:off x="7926625" y="1203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Shape 71"/>
            <p:cNvSpPr/>
            <p:nvPr/>
          </p:nvSpPr>
          <p:spPr>
            <a:xfrm>
              <a:off x="8460025" y="1584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>
              <a:off x="7088425" y="1431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>
              <a:off x="6783625" y="4411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>
              <a:off x="7774225" y="20413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>
              <a:off x="763825" y="2193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Shape 76"/>
            <p:cNvSpPr/>
            <p:nvPr/>
          </p:nvSpPr>
          <p:spPr>
            <a:xfrm>
              <a:off x="611425" y="15079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Shape 77"/>
            <p:cNvSpPr/>
            <p:nvPr/>
          </p:nvSpPr>
          <p:spPr>
            <a:xfrm>
              <a:off x="2516425" y="1050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Shape 78"/>
            <p:cNvSpPr/>
            <p:nvPr/>
          </p:nvSpPr>
          <p:spPr>
            <a:xfrm>
              <a:off x="1602025" y="288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Shape 79"/>
            <p:cNvSpPr/>
            <p:nvPr/>
          </p:nvSpPr>
          <p:spPr>
            <a:xfrm>
              <a:off x="611425" y="669775"/>
              <a:ext cx="20400" cy="2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Shape 80"/>
            <p:cNvSpPr/>
            <p:nvPr/>
          </p:nvSpPr>
          <p:spPr>
            <a:xfrm>
              <a:off x="1369175" y="205975"/>
              <a:ext cx="91800" cy="91800"/>
            </a:xfrm>
            <a:prstGeom prst="star4">
              <a:avLst>
                <a:gd fmla="val 125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Shape 81"/>
            <p:cNvSpPr/>
            <p:nvPr/>
          </p:nvSpPr>
          <p:spPr>
            <a:xfrm>
              <a:off x="3731375" y="586975"/>
              <a:ext cx="91800" cy="91800"/>
            </a:xfrm>
            <a:prstGeom prst="star4">
              <a:avLst>
                <a:gd fmla="val 125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Shape 82"/>
            <p:cNvSpPr/>
            <p:nvPr/>
          </p:nvSpPr>
          <p:spPr>
            <a:xfrm>
              <a:off x="6327150" y="205975"/>
              <a:ext cx="91800" cy="91800"/>
            </a:xfrm>
            <a:prstGeom prst="star4">
              <a:avLst>
                <a:gd fmla="val 125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Shape 83"/>
            <p:cNvSpPr/>
            <p:nvPr/>
          </p:nvSpPr>
          <p:spPr>
            <a:xfrm>
              <a:off x="7504575" y="1238575"/>
              <a:ext cx="91800" cy="91800"/>
            </a:xfrm>
            <a:prstGeom prst="star4">
              <a:avLst>
                <a:gd fmla="val 125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>
              <a:off x="108975" y="1760275"/>
              <a:ext cx="91800" cy="91800"/>
            </a:xfrm>
            <a:prstGeom prst="star4">
              <a:avLst>
                <a:gd fmla="val 125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Shape 85"/>
            <p:cNvSpPr/>
            <p:nvPr/>
          </p:nvSpPr>
          <p:spPr>
            <a:xfrm>
              <a:off x="8717750" y="481675"/>
              <a:ext cx="91800" cy="91800"/>
            </a:xfrm>
            <a:prstGeom prst="star4">
              <a:avLst>
                <a:gd fmla="val 125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" name="Shape 86"/>
          <p:cNvSpPr/>
          <p:nvPr/>
        </p:nvSpPr>
        <p:spPr>
          <a:xfrm>
            <a:off x="0" y="3953694"/>
            <a:ext cx="9144000" cy="1178720"/>
          </a:xfrm>
          <a:custGeom>
            <a:pathLst>
              <a:path extrusionOk="0" h="36835" w="285750">
                <a:moveTo>
                  <a:pt x="280169" y="0"/>
                </a:moveTo>
                <a:lnTo>
                  <a:pt x="272802" y="4465"/>
                </a:lnTo>
                <a:lnTo>
                  <a:pt x="272802" y="23441"/>
                </a:lnTo>
                <a:lnTo>
                  <a:pt x="264988" y="23441"/>
                </a:lnTo>
                <a:lnTo>
                  <a:pt x="264988" y="12948"/>
                </a:lnTo>
                <a:lnTo>
                  <a:pt x="260524" y="12948"/>
                </a:lnTo>
                <a:lnTo>
                  <a:pt x="260524" y="6028"/>
                </a:lnTo>
                <a:lnTo>
                  <a:pt x="253157" y="6028"/>
                </a:lnTo>
                <a:lnTo>
                  <a:pt x="253157" y="19869"/>
                </a:lnTo>
                <a:lnTo>
                  <a:pt x="232395" y="15404"/>
                </a:lnTo>
                <a:lnTo>
                  <a:pt x="232395" y="7144"/>
                </a:lnTo>
                <a:lnTo>
                  <a:pt x="225698" y="7144"/>
                </a:lnTo>
                <a:lnTo>
                  <a:pt x="225698" y="19422"/>
                </a:lnTo>
                <a:lnTo>
                  <a:pt x="216098" y="19422"/>
                </a:lnTo>
                <a:lnTo>
                  <a:pt x="216098" y="9153"/>
                </a:lnTo>
                <a:lnTo>
                  <a:pt x="214313" y="9153"/>
                </a:lnTo>
                <a:lnTo>
                  <a:pt x="214313" y="8483"/>
                </a:lnTo>
                <a:lnTo>
                  <a:pt x="210071" y="8483"/>
                </a:lnTo>
                <a:lnTo>
                  <a:pt x="210071" y="9153"/>
                </a:lnTo>
                <a:lnTo>
                  <a:pt x="208731" y="9153"/>
                </a:lnTo>
                <a:lnTo>
                  <a:pt x="208731" y="18083"/>
                </a:lnTo>
                <a:lnTo>
                  <a:pt x="200695" y="18083"/>
                </a:lnTo>
                <a:lnTo>
                  <a:pt x="200695" y="6028"/>
                </a:lnTo>
                <a:lnTo>
                  <a:pt x="198462" y="6028"/>
                </a:lnTo>
                <a:lnTo>
                  <a:pt x="198351" y="5693"/>
                </a:lnTo>
                <a:lnTo>
                  <a:pt x="198239" y="5414"/>
                </a:lnTo>
                <a:lnTo>
                  <a:pt x="198072" y="5135"/>
                </a:lnTo>
                <a:lnTo>
                  <a:pt x="197848" y="4911"/>
                </a:lnTo>
                <a:lnTo>
                  <a:pt x="197625" y="4744"/>
                </a:lnTo>
                <a:lnTo>
                  <a:pt x="197346" y="4577"/>
                </a:lnTo>
                <a:lnTo>
                  <a:pt x="197011" y="4521"/>
                </a:lnTo>
                <a:lnTo>
                  <a:pt x="196676" y="4465"/>
                </a:lnTo>
                <a:lnTo>
                  <a:pt x="196342" y="4521"/>
                </a:lnTo>
                <a:lnTo>
                  <a:pt x="196007" y="4577"/>
                </a:lnTo>
                <a:lnTo>
                  <a:pt x="195728" y="4744"/>
                </a:lnTo>
                <a:lnTo>
                  <a:pt x="195504" y="4911"/>
                </a:lnTo>
                <a:lnTo>
                  <a:pt x="195281" y="5135"/>
                </a:lnTo>
                <a:lnTo>
                  <a:pt x="195114" y="5414"/>
                </a:lnTo>
                <a:lnTo>
                  <a:pt x="195002" y="5693"/>
                </a:lnTo>
                <a:lnTo>
                  <a:pt x="194890" y="6028"/>
                </a:lnTo>
                <a:lnTo>
                  <a:pt x="192881" y="6028"/>
                </a:lnTo>
                <a:lnTo>
                  <a:pt x="192881" y="14734"/>
                </a:lnTo>
                <a:lnTo>
                  <a:pt x="182166" y="14734"/>
                </a:lnTo>
                <a:lnTo>
                  <a:pt x="182166" y="19869"/>
                </a:lnTo>
                <a:lnTo>
                  <a:pt x="172789" y="19869"/>
                </a:lnTo>
                <a:lnTo>
                  <a:pt x="172789" y="14734"/>
                </a:lnTo>
                <a:lnTo>
                  <a:pt x="167432" y="12502"/>
                </a:lnTo>
                <a:lnTo>
                  <a:pt x="167432" y="16967"/>
                </a:lnTo>
                <a:lnTo>
                  <a:pt x="160511" y="16967"/>
                </a:lnTo>
                <a:lnTo>
                  <a:pt x="160511" y="8037"/>
                </a:lnTo>
                <a:lnTo>
                  <a:pt x="154260" y="8037"/>
                </a:lnTo>
                <a:lnTo>
                  <a:pt x="154260" y="6697"/>
                </a:lnTo>
                <a:lnTo>
                  <a:pt x="152251" y="6697"/>
                </a:lnTo>
                <a:lnTo>
                  <a:pt x="152251" y="8037"/>
                </a:lnTo>
                <a:lnTo>
                  <a:pt x="150912" y="8037"/>
                </a:lnTo>
                <a:lnTo>
                  <a:pt x="150912" y="21655"/>
                </a:lnTo>
                <a:lnTo>
                  <a:pt x="138410" y="21655"/>
                </a:lnTo>
                <a:lnTo>
                  <a:pt x="138410" y="8037"/>
                </a:lnTo>
                <a:lnTo>
                  <a:pt x="130597" y="8037"/>
                </a:lnTo>
                <a:lnTo>
                  <a:pt x="130597" y="18976"/>
                </a:lnTo>
                <a:lnTo>
                  <a:pt x="127695" y="18976"/>
                </a:lnTo>
                <a:lnTo>
                  <a:pt x="127695" y="11162"/>
                </a:lnTo>
                <a:lnTo>
                  <a:pt x="121890" y="11162"/>
                </a:lnTo>
                <a:lnTo>
                  <a:pt x="121890" y="18976"/>
                </a:lnTo>
                <a:lnTo>
                  <a:pt x="120774" y="18976"/>
                </a:lnTo>
                <a:lnTo>
                  <a:pt x="120774" y="20538"/>
                </a:lnTo>
                <a:lnTo>
                  <a:pt x="109165" y="20538"/>
                </a:lnTo>
                <a:lnTo>
                  <a:pt x="109165" y="12948"/>
                </a:lnTo>
                <a:lnTo>
                  <a:pt x="99343" y="12948"/>
                </a:lnTo>
                <a:lnTo>
                  <a:pt x="99343" y="11162"/>
                </a:lnTo>
                <a:lnTo>
                  <a:pt x="93762" y="11162"/>
                </a:lnTo>
                <a:lnTo>
                  <a:pt x="93762" y="22994"/>
                </a:lnTo>
                <a:lnTo>
                  <a:pt x="86841" y="22994"/>
                </a:lnTo>
                <a:lnTo>
                  <a:pt x="86841" y="14734"/>
                </a:lnTo>
                <a:lnTo>
                  <a:pt x="84386" y="14734"/>
                </a:lnTo>
                <a:lnTo>
                  <a:pt x="84386" y="12948"/>
                </a:lnTo>
                <a:lnTo>
                  <a:pt x="80144" y="12948"/>
                </a:lnTo>
                <a:lnTo>
                  <a:pt x="80144" y="14734"/>
                </a:lnTo>
                <a:lnTo>
                  <a:pt x="77465" y="14734"/>
                </a:lnTo>
                <a:lnTo>
                  <a:pt x="77465" y="21655"/>
                </a:lnTo>
                <a:lnTo>
                  <a:pt x="56927" y="21655"/>
                </a:lnTo>
                <a:lnTo>
                  <a:pt x="56927" y="16297"/>
                </a:lnTo>
                <a:lnTo>
                  <a:pt x="51346" y="16297"/>
                </a:lnTo>
                <a:lnTo>
                  <a:pt x="51346" y="8037"/>
                </a:lnTo>
                <a:lnTo>
                  <a:pt x="45318" y="10269"/>
                </a:lnTo>
                <a:lnTo>
                  <a:pt x="45318" y="27682"/>
                </a:lnTo>
                <a:lnTo>
                  <a:pt x="33710" y="27682"/>
                </a:lnTo>
                <a:lnTo>
                  <a:pt x="33710" y="11162"/>
                </a:lnTo>
                <a:lnTo>
                  <a:pt x="25673" y="11162"/>
                </a:lnTo>
                <a:lnTo>
                  <a:pt x="25673" y="21878"/>
                </a:lnTo>
                <a:lnTo>
                  <a:pt x="8037" y="21878"/>
                </a:lnTo>
                <a:lnTo>
                  <a:pt x="8037" y="16967"/>
                </a:lnTo>
                <a:lnTo>
                  <a:pt x="0" y="16967"/>
                </a:lnTo>
                <a:lnTo>
                  <a:pt x="0" y="36835"/>
                </a:lnTo>
                <a:lnTo>
                  <a:pt x="285750" y="36835"/>
                </a:lnTo>
                <a:lnTo>
                  <a:pt x="285750" y="16743"/>
                </a:lnTo>
                <a:lnTo>
                  <a:pt x="280169" y="16743"/>
                </a:lnTo>
                <a:lnTo>
                  <a:pt x="280169" y="0"/>
                </a:lnTo>
                <a:close/>
              </a:path>
            </a:pathLst>
          </a:custGeom>
          <a:solidFill>
            <a:srgbClr val="1C4587">
              <a:alpha val="2313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35712" y="4025118"/>
            <a:ext cx="9072576" cy="1107296"/>
          </a:xfrm>
          <a:custGeom>
            <a:pathLst>
              <a:path extrusionOk="0" h="34603" w="283518">
                <a:moveTo>
                  <a:pt x="110059" y="1"/>
                </a:moveTo>
                <a:lnTo>
                  <a:pt x="110059" y="2010"/>
                </a:lnTo>
                <a:lnTo>
                  <a:pt x="108273" y="2010"/>
                </a:lnTo>
                <a:lnTo>
                  <a:pt x="108273" y="5135"/>
                </a:lnTo>
                <a:lnTo>
                  <a:pt x="105817" y="5135"/>
                </a:lnTo>
                <a:lnTo>
                  <a:pt x="105817" y="29245"/>
                </a:lnTo>
                <a:lnTo>
                  <a:pt x="100236" y="29245"/>
                </a:lnTo>
                <a:lnTo>
                  <a:pt x="100236" y="16297"/>
                </a:lnTo>
                <a:lnTo>
                  <a:pt x="90413" y="16297"/>
                </a:lnTo>
                <a:lnTo>
                  <a:pt x="90413" y="26622"/>
                </a:lnTo>
                <a:lnTo>
                  <a:pt x="83046" y="29859"/>
                </a:lnTo>
                <a:lnTo>
                  <a:pt x="83046" y="22771"/>
                </a:lnTo>
                <a:lnTo>
                  <a:pt x="80144" y="22771"/>
                </a:lnTo>
                <a:lnTo>
                  <a:pt x="80144" y="29245"/>
                </a:lnTo>
                <a:lnTo>
                  <a:pt x="73224" y="29245"/>
                </a:lnTo>
                <a:lnTo>
                  <a:pt x="73224" y="24557"/>
                </a:lnTo>
                <a:lnTo>
                  <a:pt x="69429" y="24557"/>
                </a:lnTo>
                <a:lnTo>
                  <a:pt x="69429" y="11386"/>
                </a:lnTo>
                <a:lnTo>
                  <a:pt x="59159" y="13228"/>
                </a:lnTo>
                <a:lnTo>
                  <a:pt x="59159" y="24557"/>
                </a:lnTo>
                <a:lnTo>
                  <a:pt x="53355" y="24557"/>
                </a:lnTo>
                <a:lnTo>
                  <a:pt x="53355" y="29245"/>
                </a:lnTo>
                <a:lnTo>
                  <a:pt x="45765" y="29245"/>
                </a:lnTo>
                <a:lnTo>
                  <a:pt x="45765" y="13842"/>
                </a:lnTo>
                <a:lnTo>
                  <a:pt x="41747" y="13842"/>
                </a:lnTo>
                <a:lnTo>
                  <a:pt x="41747" y="5135"/>
                </a:lnTo>
                <a:lnTo>
                  <a:pt x="28352" y="5135"/>
                </a:lnTo>
                <a:lnTo>
                  <a:pt x="28352" y="25450"/>
                </a:lnTo>
                <a:lnTo>
                  <a:pt x="20762" y="25450"/>
                </a:lnTo>
                <a:lnTo>
                  <a:pt x="20762" y="16297"/>
                </a:lnTo>
                <a:lnTo>
                  <a:pt x="19311" y="16297"/>
                </a:lnTo>
                <a:lnTo>
                  <a:pt x="19143" y="15348"/>
                </a:lnTo>
                <a:lnTo>
                  <a:pt x="19032" y="14902"/>
                </a:lnTo>
                <a:lnTo>
                  <a:pt x="18864" y="14511"/>
                </a:lnTo>
                <a:lnTo>
                  <a:pt x="18585" y="14121"/>
                </a:lnTo>
                <a:lnTo>
                  <a:pt x="18306" y="13786"/>
                </a:lnTo>
                <a:lnTo>
                  <a:pt x="17915" y="13507"/>
                </a:lnTo>
                <a:lnTo>
                  <a:pt x="17525" y="13339"/>
                </a:lnTo>
                <a:lnTo>
                  <a:pt x="17078" y="13228"/>
                </a:lnTo>
                <a:lnTo>
                  <a:pt x="16632" y="13172"/>
                </a:lnTo>
                <a:lnTo>
                  <a:pt x="16185" y="13228"/>
                </a:lnTo>
                <a:lnTo>
                  <a:pt x="15739" y="13339"/>
                </a:lnTo>
                <a:lnTo>
                  <a:pt x="15348" y="13507"/>
                </a:lnTo>
                <a:lnTo>
                  <a:pt x="14957" y="13786"/>
                </a:lnTo>
                <a:lnTo>
                  <a:pt x="14678" y="14121"/>
                </a:lnTo>
                <a:lnTo>
                  <a:pt x="14399" y="14511"/>
                </a:lnTo>
                <a:lnTo>
                  <a:pt x="14232" y="14902"/>
                </a:lnTo>
                <a:lnTo>
                  <a:pt x="14120" y="15348"/>
                </a:lnTo>
                <a:lnTo>
                  <a:pt x="13953" y="16297"/>
                </a:lnTo>
                <a:lnTo>
                  <a:pt x="12502" y="16297"/>
                </a:lnTo>
                <a:lnTo>
                  <a:pt x="12502" y="21153"/>
                </a:lnTo>
                <a:lnTo>
                  <a:pt x="4242" y="23385"/>
                </a:lnTo>
                <a:lnTo>
                  <a:pt x="4242" y="29245"/>
                </a:lnTo>
                <a:lnTo>
                  <a:pt x="0" y="29245"/>
                </a:lnTo>
                <a:lnTo>
                  <a:pt x="0" y="34603"/>
                </a:lnTo>
                <a:lnTo>
                  <a:pt x="283518" y="34603"/>
                </a:lnTo>
                <a:lnTo>
                  <a:pt x="283518" y="25450"/>
                </a:lnTo>
                <a:lnTo>
                  <a:pt x="275258" y="25450"/>
                </a:lnTo>
                <a:lnTo>
                  <a:pt x="275258" y="11163"/>
                </a:lnTo>
                <a:lnTo>
                  <a:pt x="268114" y="11163"/>
                </a:lnTo>
                <a:lnTo>
                  <a:pt x="268114" y="19423"/>
                </a:lnTo>
                <a:lnTo>
                  <a:pt x="255389" y="19423"/>
                </a:lnTo>
                <a:lnTo>
                  <a:pt x="255389" y="29245"/>
                </a:lnTo>
                <a:lnTo>
                  <a:pt x="247576" y="29245"/>
                </a:lnTo>
                <a:lnTo>
                  <a:pt x="247576" y="5135"/>
                </a:lnTo>
                <a:lnTo>
                  <a:pt x="244450" y="5135"/>
                </a:lnTo>
                <a:lnTo>
                  <a:pt x="244450" y="4075"/>
                </a:lnTo>
                <a:lnTo>
                  <a:pt x="244339" y="3405"/>
                </a:lnTo>
                <a:lnTo>
                  <a:pt x="244171" y="2791"/>
                </a:lnTo>
                <a:lnTo>
                  <a:pt x="243892" y="2289"/>
                </a:lnTo>
                <a:lnTo>
                  <a:pt x="243502" y="1787"/>
                </a:lnTo>
                <a:lnTo>
                  <a:pt x="242999" y="1452"/>
                </a:lnTo>
                <a:lnTo>
                  <a:pt x="242441" y="1117"/>
                </a:lnTo>
                <a:lnTo>
                  <a:pt x="241883" y="949"/>
                </a:lnTo>
                <a:lnTo>
                  <a:pt x="241213" y="894"/>
                </a:lnTo>
                <a:lnTo>
                  <a:pt x="240544" y="949"/>
                </a:lnTo>
                <a:lnTo>
                  <a:pt x="239986" y="1117"/>
                </a:lnTo>
                <a:lnTo>
                  <a:pt x="239427" y="1452"/>
                </a:lnTo>
                <a:lnTo>
                  <a:pt x="238925" y="1787"/>
                </a:lnTo>
                <a:lnTo>
                  <a:pt x="238534" y="2289"/>
                </a:lnTo>
                <a:lnTo>
                  <a:pt x="238255" y="2791"/>
                </a:lnTo>
                <a:lnTo>
                  <a:pt x="238088" y="3405"/>
                </a:lnTo>
                <a:lnTo>
                  <a:pt x="237976" y="4075"/>
                </a:lnTo>
                <a:lnTo>
                  <a:pt x="237976" y="5135"/>
                </a:lnTo>
                <a:lnTo>
                  <a:pt x="235074" y="5135"/>
                </a:lnTo>
                <a:lnTo>
                  <a:pt x="235074" y="21878"/>
                </a:lnTo>
                <a:lnTo>
                  <a:pt x="226368" y="30864"/>
                </a:lnTo>
                <a:lnTo>
                  <a:pt x="226368" y="894"/>
                </a:lnTo>
                <a:lnTo>
                  <a:pt x="221010" y="5637"/>
                </a:lnTo>
                <a:lnTo>
                  <a:pt x="221010" y="21432"/>
                </a:lnTo>
                <a:lnTo>
                  <a:pt x="216322" y="21432"/>
                </a:lnTo>
                <a:lnTo>
                  <a:pt x="216322" y="13842"/>
                </a:lnTo>
                <a:lnTo>
                  <a:pt x="204490" y="13842"/>
                </a:lnTo>
                <a:lnTo>
                  <a:pt x="204490" y="29245"/>
                </a:lnTo>
                <a:lnTo>
                  <a:pt x="195114" y="29245"/>
                </a:lnTo>
                <a:lnTo>
                  <a:pt x="195114" y="11163"/>
                </a:lnTo>
                <a:lnTo>
                  <a:pt x="185961" y="11163"/>
                </a:lnTo>
                <a:lnTo>
                  <a:pt x="185961" y="29245"/>
                </a:lnTo>
                <a:lnTo>
                  <a:pt x="177255" y="29245"/>
                </a:lnTo>
                <a:lnTo>
                  <a:pt x="177255" y="16297"/>
                </a:lnTo>
                <a:lnTo>
                  <a:pt x="174799" y="16297"/>
                </a:lnTo>
                <a:lnTo>
                  <a:pt x="174799" y="29692"/>
                </a:lnTo>
                <a:lnTo>
                  <a:pt x="166316" y="26678"/>
                </a:lnTo>
                <a:lnTo>
                  <a:pt x="166316" y="19423"/>
                </a:lnTo>
                <a:lnTo>
                  <a:pt x="163190" y="19423"/>
                </a:lnTo>
                <a:lnTo>
                  <a:pt x="163190" y="11832"/>
                </a:lnTo>
                <a:lnTo>
                  <a:pt x="155600" y="11832"/>
                </a:lnTo>
                <a:lnTo>
                  <a:pt x="155600" y="19423"/>
                </a:lnTo>
                <a:lnTo>
                  <a:pt x="144884" y="19423"/>
                </a:lnTo>
                <a:lnTo>
                  <a:pt x="144884" y="15293"/>
                </a:lnTo>
                <a:lnTo>
                  <a:pt x="134615" y="11609"/>
                </a:lnTo>
                <a:lnTo>
                  <a:pt x="134615" y="23664"/>
                </a:lnTo>
                <a:lnTo>
                  <a:pt x="123900" y="23664"/>
                </a:lnTo>
                <a:lnTo>
                  <a:pt x="123900" y="13842"/>
                </a:lnTo>
                <a:lnTo>
                  <a:pt x="117426" y="13842"/>
                </a:lnTo>
                <a:lnTo>
                  <a:pt x="117426" y="5135"/>
                </a:lnTo>
                <a:lnTo>
                  <a:pt x="114523" y="5135"/>
                </a:lnTo>
                <a:lnTo>
                  <a:pt x="114523" y="2010"/>
                </a:lnTo>
                <a:lnTo>
                  <a:pt x="112738" y="2010"/>
                </a:lnTo>
                <a:lnTo>
                  <a:pt x="112738" y="1"/>
                </a:lnTo>
                <a:close/>
              </a:path>
            </a:pathLst>
          </a:custGeom>
          <a:solidFill>
            <a:srgbClr val="FFD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0" y="3886185"/>
            <a:ext cx="9144000" cy="1257312"/>
          </a:xfrm>
          <a:custGeom>
            <a:pathLst>
              <a:path extrusionOk="0" h="39291" w="285750">
                <a:moveTo>
                  <a:pt x="241381" y="11832"/>
                </a:moveTo>
                <a:lnTo>
                  <a:pt x="241381" y="15348"/>
                </a:lnTo>
                <a:lnTo>
                  <a:pt x="239762" y="15348"/>
                </a:lnTo>
                <a:lnTo>
                  <a:pt x="239762" y="11832"/>
                </a:lnTo>
                <a:close/>
                <a:moveTo>
                  <a:pt x="244450" y="11832"/>
                </a:moveTo>
                <a:lnTo>
                  <a:pt x="244450" y="15348"/>
                </a:lnTo>
                <a:lnTo>
                  <a:pt x="242832" y="15348"/>
                </a:lnTo>
                <a:lnTo>
                  <a:pt x="242832" y="11832"/>
                </a:lnTo>
                <a:close/>
                <a:moveTo>
                  <a:pt x="226591" y="8484"/>
                </a:moveTo>
                <a:lnTo>
                  <a:pt x="226591" y="17190"/>
                </a:lnTo>
                <a:lnTo>
                  <a:pt x="225698" y="17190"/>
                </a:lnTo>
                <a:lnTo>
                  <a:pt x="225698" y="9600"/>
                </a:lnTo>
                <a:lnTo>
                  <a:pt x="226591" y="8484"/>
                </a:lnTo>
                <a:close/>
                <a:moveTo>
                  <a:pt x="241381" y="17134"/>
                </a:moveTo>
                <a:lnTo>
                  <a:pt x="241381" y="20650"/>
                </a:lnTo>
                <a:lnTo>
                  <a:pt x="239762" y="20650"/>
                </a:lnTo>
                <a:lnTo>
                  <a:pt x="239762" y="17134"/>
                </a:lnTo>
                <a:close/>
                <a:moveTo>
                  <a:pt x="244450" y="17134"/>
                </a:moveTo>
                <a:lnTo>
                  <a:pt x="244450" y="20650"/>
                </a:lnTo>
                <a:lnTo>
                  <a:pt x="242832" y="20650"/>
                </a:lnTo>
                <a:lnTo>
                  <a:pt x="242832" y="17134"/>
                </a:lnTo>
                <a:close/>
                <a:moveTo>
                  <a:pt x="194221" y="17860"/>
                </a:moveTo>
                <a:lnTo>
                  <a:pt x="194221" y="21320"/>
                </a:lnTo>
                <a:lnTo>
                  <a:pt x="192212" y="21320"/>
                </a:lnTo>
                <a:lnTo>
                  <a:pt x="192212" y="17860"/>
                </a:lnTo>
                <a:close/>
                <a:moveTo>
                  <a:pt x="216098" y="20762"/>
                </a:moveTo>
                <a:lnTo>
                  <a:pt x="216098" y="21822"/>
                </a:lnTo>
                <a:lnTo>
                  <a:pt x="207169" y="21822"/>
                </a:lnTo>
                <a:lnTo>
                  <a:pt x="207169" y="20762"/>
                </a:lnTo>
                <a:close/>
                <a:moveTo>
                  <a:pt x="64517" y="19869"/>
                </a:moveTo>
                <a:lnTo>
                  <a:pt x="64517" y="21878"/>
                </a:lnTo>
                <a:lnTo>
                  <a:pt x="62508" y="21878"/>
                </a:lnTo>
                <a:lnTo>
                  <a:pt x="62508" y="19869"/>
                </a:lnTo>
                <a:close/>
                <a:moveTo>
                  <a:pt x="68312" y="19869"/>
                </a:moveTo>
                <a:lnTo>
                  <a:pt x="68312" y="21878"/>
                </a:lnTo>
                <a:lnTo>
                  <a:pt x="66303" y="21878"/>
                </a:lnTo>
                <a:lnTo>
                  <a:pt x="66303" y="19869"/>
                </a:lnTo>
                <a:close/>
                <a:moveTo>
                  <a:pt x="45318" y="21208"/>
                </a:moveTo>
                <a:lnTo>
                  <a:pt x="45318" y="22213"/>
                </a:lnTo>
                <a:lnTo>
                  <a:pt x="40853" y="22213"/>
                </a:lnTo>
                <a:lnTo>
                  <a:pt x="40853" y="21208"/>
                </a:lnTo>
                <a:close/>
                <a:moveTo>
                  <a:pt x="138522" y="19423"/>
                </a:moveTo>
                <a:lnTo>
                  <a:pt x="138857" y="19478"/>
                </a:lnTo>
                <a:lnTo>
                  <a:pt x="139192" y="19534"/>
                </a:lnTo>
                <a:lnTo>
                  <a:pt x="139471" y="19702"/>
                </a:lnTo>
                <a:lnTo>
                  <a:pt x="139694" y="19925"/>
                </a:lnTo>
                <a:lnTo>
                  <a:pt x="139917" y="20148"/>
                </a:lnTo>
                <a:lnTo>
                  <a:pt x="140084" y="20427"/>
                </a:lnTo>
                <a:lnTo>
                  <a:pt x="140140" y="20762"/>
                </a:lnTo>
                <a:lnTo>
                  <a:pt x="140196" y="21097"/>
                </a:lnTo>
                <a:lnTo>
                  <a:pt x="140140" y="21432"/>
                </a:lnTo>
                <a:lnTo>
                  <a:pt x="140084" y="21767"/>
                </a:lnTo>
                <a:lnTo>
                  <a:pt x="139917" y="22046"/>
                </a:lnTo>
                <a:lnTo>
                  <a:pt x="139694" y="22269"/>
                </a:lnTo>
                <a:lnTo>
                  <a:pt x="139471" y="22492"/>
                </a:lnTo>
                <a:lnTo>
                  <a:pt x="139192" y="22660"/>
                </a:lnTo>
                <a:lnTo>
                  <a:pt x="138857" y="22715"/>
                </a:lnTo>
                <a:lnTo>
                  <a:pt x="138522" y="22771"/>
                </a:lnTo>
                <a:lnTo>
                  <a:pt x="138187" y="22715"/>
                </a:lnTo>
                <a:lnTo>
                  <a:pt x="137852" y="22660"/>
                </a:lnTo>
                <a:lnTo>
                  <a:pt x="137573" y="22492"/>
                </a:lnTo>
                <a:lnTo>
                  <a:pt x="137350" y="22269"/>
                </a:lnTo>
                <a:lnTo>
                  <a:pt x="137127" y="22046"/>
                </a:lnTo>
                <a:lnTo>
                  <a:pt x="136959" y="21767"/>
                </a:lnTo>
                <a:lnTo>
                  <a:pt x="136903" y="21432"/>
                </a:lnTo>
                <a:lnTo>
                  <a:pt x="136847" y="21097"/>
                </a:lnTo>
                <a:lnTo>
                  <a:pt x="136903" y="20762"/>
                </a:lnTo>
                <a:lnTo>
                  <a:pt x="136959" y="20427"/>
                </a:lnTo>
                <a:lnTo>
                  <a:pt x="137127" y="20148"/>
                </a:lnTo>
                <a:lnTo>
                  <a:pt x="137350" y="19925"/>
                </a:lnTo>
                <a:lnTo>
                  <a:pt x="137573" y="19702"/>
                </a:lnTo>
                <a:lnTo>
                  <a:pt x="137852" y="19534"/>
                </a:lnTo>
                <a:lnTo>
                  <a:pt x="138187" y="19478"/>
                </a:lnTo>
                <a:lnTo>
                  <a:pt x="138522" y="19423"/>
                </a:lnTo>
                <a:close/>
                <a:moveTo>
                  <a:pt x="64517" y="22883"/>
                </a:moveTo>
                <a:lnTo>
                  <a:pt x="64517" y="24892"/>
                </a:lnTo>
                <a:lnTo>
                  <a:pt x="62508" y="24892"/>
                </a:lnTo>
                <a:lnTo>
                  <a:pt x="62508" y="22883"/>
                </a:lnTo>
                <a:close/>
                <a:moveTo>
                  <a:pt x="68312" y="22883"/>
                </a:moveTo>
                <a:lnTo>
                  <a:pt x="68312" y="24892"/>
                </a:lnTo>
                <a:lnTo>
                  <a:pt x="66303" y="24892"/>
                </a:lnTo>
                <a:lnTo>
                  <a:pt x="66303" y="22883"/>
                </a:lnTo>
                <a:close/>
                <a:moveTo>
                  <a:pt x="216098" y="24334"/>
                </a:moveTo>
                <a:lnTo>
                  <a:pt x="216098" y="25450"/>
                </a:lnTo>
                <a:lnTo>
                  <a:pt x="207169" y="25450"/>
                </a:lnTo>
                <a:lnTo>
                  <a:pt x="207169" y="24334"/>
                </a:lnTo>
                <a:close/>
                <a:moveTo>
                  <a:pt x="45318" y="24501"/>
                </a:moveTo>
                <a:lnTo>
                  <a:pt x="45318" y="25506"/>
                </a:lnTo>
                <a:lnTo>
                  <a:pt x="40853" y="25506"/>
                </a:lnTo>
                <a:lnTo>
                  <a:pt x="40853" y="24501"/>
                </a:lnTo>
                <a:close/>
                <a:moveTo>
                  <a:pt x="241381" y="22380"/>
                </a:moveTo>
                <a:lnTo>
                  <a:pt x="241381" y="25897"/>
                </a:lnTo>
                <a:lnTo>
                  <a:pt x="239762" y="25897"/>
                </a:lnTo>
                <a:lnTo>
                  <a:pt x="239762" y="22380"/>
                </a:lnTo>
                <a:close/>
                <a:moveTo>
                  <a:pt x="244450" y="22380"/>
                </a:moveTo>
                <a:lnTo>
                  <a:pt x="244450" y="25897"/>
                </a:lnTo>
                <a:lnTo>
                  <a:pt x="242832" y="25897"/>
                </a:lnTo>
                <a:lnTo>
                  <a:pt x="242832" y="22380"/>
                </a:lnTo>
                <a:close/>
                <a:moveTo>
                  <a:pt x="194221" y="23106"/>
                </a:moveTo>
                <a:lnTo>
                  <a:pt x="194221" y="26566"/>
                </a:lnTo>
                <a:lnTo>
                  <a:pt x="192212" y="26566"/>
                </a:lnTo>
                <a:lnTo>
                  <a:pt x="192212" y="23106"/>
                </a:lnTo>
                <a:close/>
                <a:moveTo>
                  <a:pt x="64517" y="25897"/>
                </a:moveTo>
                <a:lnTo>
                  <a:pt x="64517" y="27906"/>
                </a:lnTo>
                <a:lnTo>
                  <a:pt x="62508" y="27906"/>
                </a:lnTo>
                <a:lnTo>
                  <a:pt x="62508" y="25897"/>
                </a:lnTo>
                <a:close/>
                <a:moveTo>
                  <a:pt x="68312" y="25897"/>
                </a:moveTo>
                <a:lnTo>
                  <a:pt x="68312" y="27906"/>
                </a:lnTo>
                <a:lnTo>
                  <a:pt x="66303" y="27906"/>
                </a:lnTo>
                <a:lnTo>
                  <a:pt x="66303" y="25897"/>
                </a:lnTo>
                <a:close/>
                <a:moveTo>
                  <a:pt x="45318" y="27850"/>
                </a:moveTo>
                <a:lnTo>
                  <a:pt x="45318" y="28854"/>
                </a:lnTo>
                <a:lnTo>
                  <a:pt x="40853" y="28854"/>
                </a:lnTo>
                <a:lnTo>
                  <a:pt x="40853" y="27850"/>
                </a:lnTo>
                <a:close/>
                <a:moveTo>
                  <a:pt x="216098" y="27906"/>
                </a:moveTo>
                <a:lnTo>
                  <a:pt x="216098" y="29022"/>
                </a:lnTo>
                <a:lnTo>
                  <a:pt x="207169" y="29022"/>
                </a:lnTo>
                <a:lnTo>
                  <a:pt x="207169" y="27906"/>
                </a:lnTo>
                <a:close/>
                <a:moveTo>
                  <a:pt x="82767" y="28352"/>
                </a:moveTo>
                <a:lnTo>
                  <a:pt x="82934" y="28408"/>
                </a:lnTo>
                <a:lnTo>
                  <a:pt x="83214" y="28631"/>
                </a:lnTo>
                <a:lnTo>
                  <a:pt x="83437" y="28910"/>
                </a:lnTo>
                <a:lnTo>
                  <a:pt x="83493" y="29078"/>
                </a:lnTo>
                <a:lnTo>
                  <a:pt x="83493" y="29245"/>
                </a:lnTo>
                <a:lnTo>
                  <a:pt x="83493" y="29413"/>
                </a:lnTo>
                <a:lnTo>
                  <a:pt x="83437" y="29580"/>
                </a:lnTo>
                <a:lnTo>
                  <a:pt x="83214" y="29859"/>
                </a:lnTo>
                <a:lnTo>
                  <a:pt x="82934" y="30082"/>
                </a:lnTo>
                <a:lnTo>
                  <a:pt x="82767" y="30138"/>
                </a:lnTo>
                <a:lnTo>
                  <a:pt x="82432" y="30138"/>
                </a:lnTo>
                <a:lnTo>
                  <a:pt x="82265" y="30082"/>
                </a:lnTo>
                <a:lnTo>
                  <a:pt x="81986" y="29859"/>
                </a:lnTo>
                <a:lnTo>
                  <a:pt x="81762" y="29580"/>
                </a:lnTo>
                <a:lnTo>
                  <a:pt x="81707" y="29413"/>
                </a:lnTo>
                <a:lnTo>
                  <a:pt x="81707" y="29245"/>
                </a:lnTo>
                <a:lnTo>
                  <a:pt x="81707" y="29078"/>
                </a:lnTo>
                <a:lnTo>
                  <a:pt x="81762" y="28910"/>
                </a:lnTo>
                <a:lnTo>
                  <a:pt x="81986" y="28631"/>
                </a:lnTo>
                <a:lnTo>
                  <a:pt x="82265" y="28408"/>
                </a:lnTo>
                <a:lnTo>
                  <a:pt x="82432" y="28352"/>
                </a:lnTo>
                <a:close/>
                <a:moveTo>
                  <a:pt x="45318" y="31143"/>
                </a:moveTo>
                <a:lnTo>
                  <a:pt x="45318" y="32147"/>
                </a:lnTo>
                <a:lnTo>
                  <a:pt x="40853" y="32147"/>
                </a:lnTo>
                <a:lnTo>
                  <a:pt x="40853" y="31143"/>
                </a:lnTo>
                <a:close/>
                <a:moveTo>
                  <a:pt x="8037" y="28352"/>
                </a:moveTo>
                <a:lnTo>
                  <a:pt x="8037" y="32594"/>
                </a:lnTo>
                <a:lnTo>
                  <a:pt x="6028" y="32594"/>
                </a:lnTo>
                <a:lnTo>
                  <a:pt x="6028" y="28352"/>
                </a:lnTo>
                <a:close/>
                <a:moveTo>
                  <a:pt x="216098" y="31533"/>
                </a:moveTo>
                <a:lnTo>
                  <a:pt x="216098" y="32594"/>
                </a:lnTo>
                <a:lnTo>
                  <a:pt x="207169" y="32594"/>
                </a:lnTo>
                <a:lnTo>
                  <a:pt x="207169" y="31533"/>
                </a:lnTo>
                <a:close/>
                <a:moveTo>
                  <a:pt x="82767" y="31924"/>
                </a:moveTo>
                <a:lnTo>
                  <a:pt x="82934" y="31980"/>
                </a:lnTo>
                <a:lnTo>
                  <a:pt x="83214" y="32203"/>
                </a:lnTo>
                <a:lnTo>
                  <a:pt x="83437" y="32482"/>
                </a:lnTo>
                <a:lnTo>
                  <a:pt x="83493" y="32650"/>
                </a:lnTo>
                <a:lnTo>
                  <a:pt x="83493" y="32817"/>
                </a:lnTo>
                <a:lnTo>
                  <a:pt x="83493" y="32984"/>
                </a:lnTo>
                <a:lnTo>
                  <a:pt x="83437" y="33152"/>
                </a:lnTo>
                <a:lnTo>
                  <a:pt x="83214" y="33431"/>
                </a:lnTo>
                <a:lnTo>
                  <a:pt x="82934" y="33654"/>
                </a:lnTo>
                <a:lnTo>
                  <a:pt x="82767" y="33710"/>
                </a:lnTo>
                <a:lnTo>
                  <a:pt x="82432" y="33710"/>
                </a:lnTo>
                <a:lnTo>
                  <a:pt x="82265" y="33654"/>
                </a:lnTo>
                <a:lnTo>
                  <a:pt x="81986" y="33431"/>
                </a:lnTo>
                <a:lnTo>
                  <a:pt x="81762" y="33152"/>
                </a:lnTo>
                <a:lnTo>
                  <a:pt x="81707" y="32984"/>
                </a:lnTo>
                <a:lnTo>
                  <a:pt x="81707" y="32817"/>
                </a:lnTo>
                <a:lnTo>
                  <a:pt x="81707" y="32650"/>
                </a:lnTo>
                <a:lnTo>
                  <a:pt x="81762" y="32482"/>
                </a:lnTo>
                <a:lnTo>
                  <a:pt x="81986" y="32203"/>
                </a:lnTo>
                <a:lnTo>
                  <a:pt x="82265" y="31980"/>
                </a:lnTo>
                <a:lnTo>
                  <a:pt x="82432" y="31924"/>
                </a:lnTo>
                <a:close/>
                <a:moveTo>
                  <a:pt x="109835" y="11609"/>
                </a:moveTo>
                <a:lnTo>
                  <a:pt x="109835" y="34603"/>
                </a:lnTo>
                <a:lnTo>
                  <a:pt x="109165" y="34603"/>
                </a:lnTo>
                <a:lnTo>
                  <a:pt x="109165" y="11609"/>
                </a:lnTo>
                <a:close/>
                <a:moveTo>
                  <a:pt x="112068" y="11609"/>
                </a:moveTo>
                <a:lnTo>
                  <a:pt x="112068" y="34603"/>
                </a:lnTo>
                <a:lnTo>
                  <a:pt x="111398" y="34603"/>
                </a:lnTo>
                <a:lnTo>
                  <a:pt x="111398" y="11609"/>
                </a:lnTo>
                <a:close/>
                <a:moveTo>
                  <a:pt x="114300" y="11609"/>
                </a:moveTo>
                <a:lnTo>
                  <a:pt x="114300" y="34603"/>
                </a:lnTo>
                <a:lnTo>
                  <a:pt x="113630" y="34603"/>
                </a:lnTo>
                <a:lnTo>
                  <a:pt x="113630" y="11609"/>
                </a:lnTo>
                <a:close/>
                <a:moveTo>
                  <a:pt x="116532" y="11609"/>
                </a:moveTo>
                <a:lnTo>
                  <a:pt x="116532" y="34603"/>
                </a:lnTo>
                <a:lnTo>
                  <a:pt x="115863" y="34603"/>
                </a:lnTo>
                <a:lnTo>
                  <a:pt x="115863" y="11609"/>
                </a:lnTo>
                <a:close/>
                <a:moveTo>
                  <a:pt x="45318" y="34491"/>
                </a:moveTo>
                <a:lnTo>
                  <a:pt x="45318" y="35496"/>
                </a:lnTo>
                <a:lnTo>
                  <a:pt x="40853" y="35496"/>
                </a:lnTo>
                <a:lnTo>
                  <a:pt x="40853" y="34491"/>
                </a:lnTo>
                <a:close/>
                <a:moveTo>
                  <a:pt x="112291" y="1"/>
                </a:moveTo>
                <a:lnTo>
                  <a:pt x="112291" y="3572"/>
                </a:lnTo>
                <a:lnTo>
                  <a:pt x="110058" y="3572"/>
                </a:lnTo>
                <a:lnTo>
                  <a:pt x="110058" y="5582"/>
                </a:lnTo>
                <a:lnTo>
                  <a:pt x="108272" y="5582"/>
                </a:lnTo>
                <a:lnTo>
                  <a:pt x="108272" y="8707"/>
                </a:lnTo>
                <a:lnTo>
                  <a:pt x="105817" y="8707"/>
                </a:lnTo>
                <a:lnTo>
                  <a:pt x="105817" y="32817"/>
                </a:lnTo>
                <a:lnTo>
                  <a:pt x="102468" y="32817"/>
                </a:lnTo>
                <a:lnTo>
                  <a:pt x="102468" y="19869"/>
                </a:lnTo>
                <a:lnTo>
                  <a:pt x="90413" y="19869"/>
                </a:lnTo>
                <a:lnTo>
                  <a:pt x="90413" y="30585"/>
                </a:lnTo>
                <a:lnTo>
                  <a:pt x="85279" y="32817"/>
                </a:lnTo>
                <a:lnTo>
                  <a:pt x="85279" y="26343"/>
                </a:lnTo>
                <a:lnTo>
                  <a:pt x="80144" y="26343"/>
                </a:lnTo>
                <a:lnTo>
                  <a:pt x="80144" y="32817"/>
                </a:lnTo>
                <a:lnTo>
                  <a:pt x="75456" y="32817"/>
                </a:lnTo>
                <a:lnTo>
                  <a:pt x="75456" y="28129"/>
                </a:lnTo>
                <a:lnTo>
                  <a:pt x="71661" y="28129"/>
                </a:lnTo>
                <a:lnTo>
                  <a:pt x="71661" y="14734"/>
                </a:lnTo>
                <a:lnTo>
                  <a:pt x="59159" y="16967"/>
                </a:lnTo>
                <a:lnTo>
                  <a:pt x="59159" y="28129"/>
                </a:lnTo>
                <a:lnTo>
                  <a:pt x="53355" y="28129"/>
                </a:lnTo>
                <a:lnTo>
                  <a:pt x="53355" y="32817"/>
                </a:lnTo>
                <a:lnTo>
                  <a:pt x="47997" y="32817"/>
                </a:lnTo>
                <a:lnTo>
                  <a:pt x="47997" y="17413"/>
                </a:lnTo>
                <a:lnTo>
                  <a:pt x="43979" y="17413"/>
                </a:lnTo>
                <a:lnTo>
                  <a:pt x="43979" y="8707"/>
                </a:lnTo>
                <a:lnTo>
                  <a:pt x="34603" y="8707"/>
                </a:lnTo>
                <a:lnTo>
                  <a:pt x="34603" y="5582"/>
                </a:lnTo>
                <a:lnTo>
                  <a:pt x="30584" y="5582"/>
                </a:lnTo>
                <a:lnTo>
                  <a:pt x="30584" y="8707"/>
                </a:lnTo>
                <a:lnTo>
                  <a:pt x="28352" y="8707"/>
                </a:lnTo>
                <a:lnTo>
                  <a:pt x="28352" y="29022"/>
                </a:lnTo>
                <a:lnTo>
                  <a:pt x="22994" y="29022"/>
                </a:lnTo>
                <a:lnTo>
                  <a:pt x="22994" y="19869"/>
                </a:lnTo>
                <a:lnTo>
                  <a:pt x="21375" y="19869"/>
                </a:lnTo>
                <a:lnTo>
                  <a:pt x="21208" y="19199"/>
                </a:lnTo>
                <a:lnTo>
                  <a:pt x="20985" y="18641"/>
                </a:lnTo>
                <a:lnTo>
                  <a:pt x="20594" y="18083"/>
                </a:lnTo>
                <a:lnTo>
                  <a:pt x="20148" y="17637"/>
                </a:lnTo>
                <a:lnTo>
                  <a:pt x="19645" y="17246"/>
                </a:lnTo>
                <a:lnTo>
                  <a:pt x="19031" y="16967"/>
                </a:lnTo>
                <a:lnTo>
                  <a:pt x="18417" y="16799"/>
                </a:lnTo>
                <a:lnTo>
                  <a:pt x="17748" y="16744"/>
                </a:lnTo>
                <a:lnTo>
                  <a:pt x="17078" y="16799"/>
                </a:lnTo>
                <a:lnTo>
                  <a:pt x="16464" y="16967"/>
                </a:lnTo>
                <a:lnTo>
                  <a:pt x="15850" y="17246"/>
                </a:lnTo>
                <a:lnTo>
                  <a:pt x="15348" y="17637"/>
                </a:lnTo>
                <a:lnTo>
                  <a:pt x="14901" y="18083"/>
                </a:lnTo>
                <a:lnTo>
                  <a:pt x="14511" y="18641"/>
                </a:lnTo>
                <a:lnTo>
                  <a:pt x="14288" y="19199"/>
                </a:lnTo>
                <a:lnTo>
                  <a:pt x="14120" y="19869"/>
                </a:lnTo>
                <a:lnTo>
                  <a:pt x="12502" y="19869"/>
                </a:lnTo>
                <a:lnTo>
                  <a:pt x="12502" y="25004"/>
                </a:lnTo>
                <a:lnTo>
                  <a:pt x="4242" y="27236"/>
                </a:lnTo>
                <a:lnTo>
                  <a:pt x="4242" y="32817"/>
                </a:lnTo>
                <a:lnTo>
                  <a:pt x="0" y="32817"/>
                </a:lnTo>
                <a:lnTo>
                  <a:pt x="0" y="39291"/>
                </a:lnTo>
                <a:lnTo>
                  <a:pt x="285750" y="39291"/>
                </a:lnTo>
                <a:lnTo>
                  <a:pt x="285750" y="29022"/>
                </a:lnTo>
                <a:lnTo>
                  <a:pt x="277490" y="29022"/>
                </a:lnTo>
                <a:lnTo>
                  <a:pt x="277490" y="14734"/>
                </a:lnTo>
                <a:lnTo>
                  <a:pt x="268114" y="14734"/>
                </a:lnTo>
                <a:lnTo>
                  <a:pt x="268114" y="22994"/>
                </a:lnTo>
                <a:lnTo>
                  <a:pt x="259407" y="22994"/>
                </a:lnTo>
                <a:lnTo>
                  <a:pt x="259407" y="19869"/>
                </a:lnTo>
                <a:lnTo>
                  <a:pt x="258514" y="19869"/>
                </a:lnTo>
                <a:lnTo>
                  <a:pt x="258514" y="16744"/>
                </a:lnTo>
                <a:lnTo>
                  <a:pt x="257845" y="16744"/>
                </a:lnTo>
                <a:lnTo>
                  <a:pt x="257845" y="19869"/>
                </a:lnTo>
                <a:lnTo>
                  <a:pt x="257175" y="19869"/>
                </a:lnTo>
                <a:lnTo>
                  <a:pt x="257175" y="22994"/>
                </a:lnTo>
                <a:lnTo>
                  <a:pt x="255389" y="22994"/>
                </a:lnTo>
                <a:lnTo>
                  <a:pt x="255389" y="32817"/>
                </a:lnTo>
                <a:lnTo>
                  <a:pt x="249808" y="32817"/>
                </a:lnTo>
                <a:lnTo>
                  <a:pt x="249808" y="8707"/>
                </a:lnTo>
                <a:lnTo>
                  <a:pt x="246683" y="8707"/>
                </a:lnTo>
                <a:lnTo>
                  <a:pt x="246627" y="8260"/>
                </a:lnTo>
                <a:lnTo>
                  <a:pt x="246571" y="7870"/>
                </a:lnTo>
                <a:lnTo>
                  <a:pt x="246459" y="7423"/>
                </a:lnTo>
                <a:lnTo>
                  <a:pt x="246292" y="7033"/>
                </a:lnTo>
                <a:lnTo>
                  <a:pt x="246125" y="6698"/>
                </a:lnTo>
                <a:lnTo>
                  <a:pt x="245901" y="6307"/>
                </a:lnTo>
                <a:lnTo>
                  <a:pt x="245622" y="6028"/>
                </a:lnTo>
                <a:lnTo>
                  <a:pt x="245343" y="5693"/>
                </a:lnTo>
                <a:lnTo>
                  <a:pt x="245064" y="5414"/>
                </a:lnTo>
                <a:lnTo>
                  <a:pt x="244729" y="5191"/>
                </a:lnTo>
                <a:lnTo>
                  <a:pt x="244394" y="4968"/>
                </a:lnTo>
                <a:lnTo>
                  <a:pt x="244004" y="4800"/>
                </a:lnTo>
                <a:lnTo>
                  <a:pt x="243613" y="4633"/>
                </a:lnTo>
                <a:lnTo>
                  <a:pt x="243167" y="4577"/>
                </a:lnTo>
                <a:lnTo>
                  <a:pt x="242776" y="4465"/>
                </a:lnTo>
                <a:lnTo>
                  <a:pt x="241883" y="4465"/>
                </a:lnTo>
                <a:lnTo>
                  <a:pt x="241492" y="4577"/>
                </a:lnTo>
                <a:lnTo>
                  <a:pt x="241046" y="4633"/>
                </a:lnTo>
                <a:lnTo>
                  <a:pt x="240655" y="4800"/>
                </a:lnTo>
                <a:lnTo>
                  <a:pt x="240264" y="4968"/>
                </a:lnTo>
                <a:lnTo>
                  <a:pt x="239930" y="5191"/>
                </a:lnTo>
                <a:lnTo>
                  <a:pt x="239595" y="5414"/>
                </a:lnTo>
                <a:lnTo>
                  <a:pt x="239316" y="5693"/>
                </a:lnTo>
                <a:lnTo>
                  <a:pt x="239037" y="6028"/>
                </a:lnTo>
                <a:lnTo>
                  <a:pt x="238758" y="6307"/>
                </a:lnTo>
                <a:lnTo>
                  <a:pt x="238534" y="6698"/>
                </a:lnTo>
                <a:lnTo>
                  <a:pt x="238367" y="7033"/>
                </a:lnTo>
                <a:lnTo>
                  <a:pt x="238199" y="7423"/>
                </a:lnTo>
                <a:lnTo>
                  <a:pt x="238088" y="7870"/>
                </a:lnTo>
                <a:lnTo>
                  <a:pt x="238032" y="8260"/>
                </a:lnTo>
                <a:lnTo>
                  <a:pt x="237976" y="8707"/>
                </a:lnTo>
                <a:lnTo>
                  <a:pt x="235074" y="8707"/>
                </a:lnTo>
                <a:lnTo>
                  <a:pt x="235074" y="26120"/>
                </a:lnTo>
                <a:lnTo>
                  <a:pt x="228600" y="32817"/>
                </a:lnTo>
                <a:lnTo>
                  <a:pt x="228600" y="3126"/>
                </a:lnTo>
                <a:lnTo>
                  <a:pt x="221010" y="9823"/>
                </a:lnTo>
                <a:lnTo>
                  <a:pt x="221010" y="25004"/>
                </a:lnTo>
                <a:lnTo>
                  <a:pt x="218554" y="25004"/>
                </a:lnTo>
                <a:lnTo>
                  <a:pt x="218554" y="17413"/>
                </a:lnTo>
                <a:lnTo>
                  <a:pt x="204490" y="17413"/>
                </a:lnTo>
                <a:lnTo>
                  <a:pt x="204490" y="32817"/>
                </a:lnTo>
                <a:lnTo>
                  <a:pt x="197346" y="32817"/>
                </a:lnTo>
                <a:lnTo>
                  <a:pt x="197346" y="14734"/>
                </a:lnTo>
                <a:lnTo>
                  <a:pt x="195114" y="14734"/>
                </a:lnTo>
                <a:lnTo>
                  <a:pt x="195114" y="12279"/>
                </a:lnTo>
                <a:lnTo>
                  <a:pt x="191542" y="12279"/>
                </a:lnTo>
                <a:lnTo>
                  <a:pt x="191542" y="14734"/>
                </a:lnTo>
                <a:lnTo>
                  <a:pt x="185961" y="14734"/>
                </a:lnTo>
                <a:lnTo>
                  <a:pt x="185961" y="32817"/>
                </a:lnTo>
                <a:lnTo>
                  <a:pt x="179487" y="32817"/>
                </a:lnTo>
                <a:lnTo>
                  <a:pt x="179487" y="19869"/>
                </a:lnTo>
                <a:lnTo>
                  <a:pt x="177478" y="19869"/>
                </a:lnTo>
                <a:lnTo>
                  <a:pt x="177478" y="16744"/>
                </a:lnTo>
                <a:lnTo>
                  <a:pt x="176808" y="16744"/>
                </a:lnTo>
                <a:lnTo>
                  <a:pt x="176808" y="19869"/>
                </a:lnTo>
                <a:lnTo>
                  <a:pt x="174799" y="19869"/>
                </a:lnTo>
                <a:lnTo>
                  <a:pt x="174799" y="32817"/>
                </a:lnTo>
                <a:lnTo>
                  <a:pt x="168548" y="30585"/>
                </a:lnTo>
                <a:lnTo>
                  <a:pt x="168548" y="22994"/>
                </a:lnTo>
                <a:lnTo>
                  <a:pt x="165422" y="22994"/>
                </a:lnTo>
                <a:lnTo>
                  <a:pt x="165422" y="15404"/>
                </a:lnTo>
                <a:lnTo>
                  <a:pt x="155600" y="15404"/>
                </a:lnTo>
                <a:lnTo>
                  <a:pt x="155600" y="22994"/>
                </a:lnTo>
                <a:lnTo>
                  <a:pt x="147117" y="22994"/>
                </a:lnTo>
                <a:lnTo>
                  <a:pt x="147117" y="19199"/>
                </a:lnTo>
                <a:lnTo>
                  <a:pt x="134615" y="14734"/>
                </a:lnTo>
                <a:lnTo>
                  <a:pt x="134615" y="27236"/>
                </a:lnTo>
                <a:lnTo>
                  <a:pt x="126132" y="27236"/>
                </a:lnTo>
                <a:lnTo>
                  <a:pt x="126132" y="17413"/>
                </a:lnTo>
                <a:lnTo>
                  <a:pt x="119658" y="17413"/>
                </a:lnTo>
                <a:lnTo>
                  <a:pt x="119658" y="8707"/>
                </a:lnTo>
                <a:lnTo>
                  <a:pt x="116756" y="8707"/>
                </a:lnTo>
                <a:lnTo>
                  <a:pt x="116756" y="5582"/>
                </a:lnTo>
                <a:lnTo>
                  <a:pt x="114970" y="5582"/>
                </a:lnTo>
                <a:lnTo>
                  <a:pt x="114970" y="3572"/>
                </a:lnTo>
                <a:lnTo>
                  <a:pt x="112961" y="3572"/>
                </a:lnTo>
                <a:lnTo>
                  <a:pt x="112961" y="1"/>
                </a:lnTo>
                <a:close/>
              </a:path>
            </a:pathLst>
          </a:custGeom>
          <a:solidFill>
            <a:srgbClr val="002E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532100" y="441174"/>
            <a:ext cx="1452007" cy="572718"/>
          </a:xfrm>
          <a:custGeom>
            <a:pathLst>
              <a:path extrusionOk="0" h="22102" w="56035">
                <a:moveTo>
                  <a:pt x="25897" y="0"/>
                </a:moveTo>
                <a:lnTo>
                  <a:pt x="24502" y="56"/>
                </a:lnTo>
                <a:lnTo>
                  <a:pt x="23162" y="224"/>
                </a:lnTo>
                <a:lnTo>
                  <a:pt x="21879" y="503"/>
                </a:lnTo>
                <a:lnTo>
                  <a:pt x="20595" y="893"/>
                </a:lnTo>
                <a:lnTo>
                  <a:pt x="19367" y="1396"/>
                </a:lnTo>
                <a:lnTo>
                  <a:pt x="18195" y="1954"/>
                </a:lnTo>
                <a:lnTo>
                  <a:pt x="17135" y="2679"/>
                </a:lnTo>
                <a:lnTo>
                  <a:pt x="16074" y="3405"/>
                </a:lnTo>
                <a:lnTo>
                  <a:pt x="15070" y="4242"/>
                </a:lnTo>
                <a:lnTo>
                  <a:pt x="14177" y="5191"/>
                </a:lnTo>
                <a:lnTo>
                  <a:pt x="13340" y="6140"/>
                </a:lnTo>
                <a:lnTo>
                  <a:pt x="12614" y="7200"/>
                </a:lnTo>
                <a:lnTo>
                  <a:pt x="11944" y="8316"/>
                </a:lnTo>
                <a:lnTo>
                  <a:pt x="11386" y="9488"/>
                </a:lnTo>
                <a:lnTo>
                  <a:pt x="10884" y="10716"/>
                </a:lnTo>
                <a:lnTo>
                  <a:pt x="10493" y="12000"/>
                </a:lnTo>
                <a:lnTo>
                  <a:pt x="9935" y="11832"/>
                </a:lnTo>
                <a:lnTo>
                  <a:pt x="9321" y="11721"/>
                </a:lnTo>
                <a:lnTo>
                  <a:pt x="8707" y="11609"/>
                </a:lnTo>
                <a:lnTo>
                  <a:pt x="8038" y="11609"/>
                </a:lnTo>
                <a:lnTo>
                  <a:pt x="7200" y="11665"/>
                </a:lnTo>
                <a:lnTo>
                  <a:pt x="6419" y="11776"/>
                </a:lnTo>
                <a:lnTo>
                  <a:pt x="5638" y="11944"/>
                </a:lnTo>
                <a:lnTo>
                  <a:pt x="4912" y="12223"/>
                </a:lnTo>
                <a:lnTo>
                  <a:pt x="4187" y="12558"/>
                </a:lnTo>
                <a:lnTo>
                  <a:pt x="3517" y="13004"/>
                </a:lnTo>
                <a:lnTo>
                  <a:pt x="2903" y="13451"/>
                </a:lnTo>
                <a:lnTo>
                  <a:pt x="2345" y="13953"/>
                </a:lnTo>
                <a:lnTo>
                  <a:pt x="1843" y="14511"/>
                </a:lnTo>
                <a:lnTo>
                  <a:pt x="1396" y="15125"/>
                </a:lnTo>
                <a:lnTo>
                  <a:pt x="950" y="15795"/>
                </a:lnTo>
                <a:lnTo>
                  <a:pt x="615" y="16520"/>
                </a:lnTo>
                <a:lnTo>
                  <a:pt x="336" y="17246"/>
                </a:lnTo>
                <a:lnTo>
                  <a:pt x="168" y="18027"/>
                </a:lnTo>
                <a:lnTo>
                  <a:pt x="57" y="18809"/>
                </a:lnTo>
                <a:lnTo>
                  <a:pt x="1" y="19646"/>
                </a:lnTo>
                <a:lnTo>
                  <a:pt x="1" y="20260"/>
                </a:lnTo>
                <a:lnTo>
                  <a:pt x="112" y="20929"/>
                </a:lnTo>
                <a:lnTo>
                  <a:pt x="224" y="21487"/>
                </a:lnTo>
                <a:lnTo>
                  <a:pt x="391" y="22101"/>
                </a:lnTo>
                <a:lnTo>
                  <a:pt x="56035" y="22101"/>
                </a:lnTo>
                <a:lnTo>
                  <a:pt x="56035" y="21878"/>
                </a:lnTo>
                <a:lnTo>
                  <a:pt x="56035" y="21432"/>
                </a:lnTo>
                <a:lnTo>
                  <a:pt x="55923" y="21041"/>
                </a:lnTo>
                <a:lnTo>
                  <a:pt x="55867" y="20594"/>
                </a:lnTo>
                <a:lnTo>
                  <a:pt x="55700" y="20204"/>
                </a:lnTo>
                <a:lnTo>
                  <a:pt x="55532" y="19869"/>
                </a:lnTo>
                <a:lnTo>
                  <a:pt x="55309" y="19534"/>
                </a:lnTo>
                <a:lnTo>
                  <a:pt x="55086" y="19199"/>
                </a:lnTo>
                <a:lnTo>
                  <a:pt x="54807" y="18864"/>
                </a:lnTo>
                <a:lnTo>
                  <a:pt x="54472" y="18585"/>
                </a:lnTo>
                <a:lnTo>
                  <a:pt x="54137" y="18362"/>
                </a:lnTo>
                <a:lnTo>
                  <a:pt x="53802" y="18139"/>
                </a:lnTo>
                <a:lnTo>
                  <a:pt x="53467" y="17971"/>
                </a:lnTo>
                <a:lnTo>
                  <a:pt x="53077" y="17804"/>
                </a:lnTo>
                <a:lnTo>
                  <a:pt x="52630" y="17748"/>
                </a:lnTo>
                <a:lnTo>
                  <a:pt x="52239" y="17636"/>
                </a:lnTo>
                <a:lnTo>
                  <a:pt x="51793" y="17636"/>
                </a:lnTo>
                <a:lnTo>
                  <a:pt x="51123" y="17692"/>
                </a:lnTo>
                <a:lnTo>
                  <a:pt x="50509" y="17804"/>
                </a:lnTo>
                <a:lnTo>
                  <a:pt x="49951" y="18027"/>
                </a:lnTo>
                <a:lnTo>
                  <a:pt x="49449" y="18362"/>
                </a:lnTo>
                <a:lnTo>
                  <a:pt x="49170" y="17804"/>
                </a:lnTo>
                <a:lnTo>
                  <a:pt x="48835" y="17302"/>
                </a:lnTo>
                <a:lnTo>
                  <a:pt x="48500" y="16799"/>
                </a:lnTo>
                <a:lnTo>
                  <a:pt x="48110" y="16353"/>
                </a:lnTo>
                <a:lnTo>
                  <a:pt x="47719" y="15906"/>
                </a:lnTo>
                <a:lnTo>
                  <a:pt x="47272" y="15516"/>
                </a:lnTo>
                <a:lnTo>
                  <a:pt x="46826" y="15125"/>
                </a:lnTo>
                <a:lnTo>
                  <a:pt x="46324" y="14790"/>
                </a:lnTo>
                <a:lnTo>
                  <a:pt x="45821" y="14455"/>
                </a:lnTo>
                <a:lnTo>
                  <a:pt x="45263" y="14176"/>
                </a:lnTo>
                <a:lnTo>
                  <a:pt x="44705" y="13953"/>
                </a:lnTo>
                <a:lnTo>
                  <a:pt x="44091" y="13786"/>
                </a:lnTo>
                <a:lnTo>
                  <a:pt x="43533" y="13618"/>
                </a:lnTo>
                <a:lnTo>
                  <a:pt x="42919" y="13507"/>
                </a:lnTo>
                <a:lnTo>
                  <a:pt x="42249" y="13395"/>
                </a:lnTo>
                <a:lnTo>
                  <a:pt x="41580" y="13395"/>
                </a:lnTo>
                <a:lnTo>
                  <a:pt x="41301" y="12000"/>
                </a:lnTo>
                <a:lnTo>
                  <a:pt x="40854" y="10660"/>
                </a:lnTo>
                <a:lnTo>
                  <a:pt x="40352" y="9321"/>
                </a:lnTo>
                <a:lnTo>
                  <a:pt x="39738" y="8093"/>
                </a:lnTo>
                <a:lnTo>
                  <a:pt x="39012" y="6921"/>
                </a:lnTo>
                <a:lnTo>
                  <a:pt x="38175" y="5805"/>
                </a:lnTo>
                <a:lnTo>
                  <a:pt x="37282" y="4800"/>
                </a:lnTo>
                <a:lnTo>
                  <a:pt x="36278" y="3851"/>
                </a:lnTo>
                <a:lnTo>
                  <a:pt x="35161" y="3014"/>
                </a:lnTo>
                <a:lnTo>
                  <a:pt x="34045" y="2233"/>
                </a:lnTo>
                <a:lnTo>
                  <a:pt x="32817" y="1563"/>
                </a:lnTo>
                <a:lnTo>
                  <a:pt x="31534" y="1005"/>
                </a:lnTo>
                <a:lnTo>
                  <a:pt x="30194" y="614"/>
                </a:lnTo>
                <a:lnTo>
                  <a:pt x="28799" y="279"/>
                </a:lnTo>
                <a:lnTo>
                  <a:pt x="27348" y="56"/>
                </a:lnTo>
                <a:lnTo>
                  <a:pt x="26622" y="0"/>
                </a:lnTo>
                <a:close/>
              </a:path>
            </a:pathLst>
          </a:custGeom>
          <a:solidFill>
            <a:srgbClr val="DDA2EC">
              <a:alpha val="2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Shape 90"/>
          <p:cNvSpPr/>
          <p:nvPr/>
        </p:nvSpPr>
        <p:spPr>
          <a:xfrm flipH="1">
            <a:off x="8211627" y="884250"/>
            <a:ext cx="1008573" cy="393594"/>
          </a:xfrm>
          <a:custGeom>
            <a:pathLst>
              <a:path extrusionOk="0" h="12503" w="32036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7261900" y="364975"/>
            <a:ext cx="1693944" cy="607166"/>
          </a:xfrm>
          <a:custGeom>
            <a:pathLst>
              <a:path extrusionOk="0" h="26566" w="74117">
                <a:moveTo>
                  <a:pt x="43979" y="0"/>
                </a:moveTo>
                <a:lnTo>
                  <a:pt x="42472" y="56"/>
                </a:lnTo>
                <a:lnTo>
                  <a:pt x="41021" y="279"/>
                </a:lnTo>
                <a:lnTo>
                  <a:pt x="39570" y="558"/>
                </a:lnTo>
                <a:lnTo>
                  <a:pt x="38175" y="1005"/>
                </a:lnTo>
                <a:lnTo>
                  <a:pt x="36835" y="1507"/>
                </a:lnTo>
                <a:lnTo>
                  <a:pt x="35551" y="2177"/>
                </a:lnTo>
                <a:lnTo>
                  <a:pt x="34324" y="2902"/>
                </a:lnTo>
                <a:lnTo>
                  <a:pt x="33207" y="3739"/>
                </a:lnTo>
                <a:lnTo>
                  <a:pt x="32147" y="4632"/>
                </a:lnTo>
                <a:lnTo>
                  <a:pt x="31142" y="5637"/>
                </a:lnTo>
                <a:lnTo>
                  <a:pt x="30194" y="6753"/>
                </a:lnTo>
                <a:lnTo>
                  <a:pt x="29412" y="7869"/>
                </a:lnTo>
                <a:lnTo>
                  <a:pt x="28687" y="9097"/>
                </a:lnTo>
                <a:lnTo>
                  <a:pt x="28017" y="10381"/>
                </a:lnTo>
                <a:lnTo>
                  <a:pt x="27515" y="11720"/>
                </a:lnTo>
                <a:lnTo>
                  <a:pt x="27124" y="13115"/>
                </a:lnTo>
                <a:lnTo>
                  <a:pt x="26287" y="12557"/>
                </a:lnTo>
                <a:lnTo>
                  <a:pt x="25450" y="11999"/>
                </a:lnTo>
                <a:lnTo>
                  <a:pt x="24557" y="11553"/>
                </a:lnTo>
                <a:lnTo>
                  <a:pt x="23608" y="11218"/>
                </a:lnTo>
                <a:lnTo>
                  <a:pt x="22659" y="10883"/>
                </a:lnTo>
                <a:lnTo>
                  <a:pt x="21655" y="10660"/>
                </a:lnTo>
                <a:lnTo>
                  <a:pt x="20594" y="10548"/>
                </a:lnTo>
                <a:lnTo>
                  <a:pt x="19534" y="10492"/>
                </a:lnTo>
                <a:lnTo>
                  <a:pt x="18418" y="10548"/>
                </a:lnTo>
                <a:lnTo>
                  <a:pt x="17301" y="10716"/>
                </a:lnTo>
                <a:lnTo>
                  <a:pt x="16241" y="10939"/>
                </a:lnTo>
                <a:lnTo>
                  <a:pt x="15236" y="11274"/>
                </a:lnTo>
                <a:lnTo>
                  <a:pt x="14232" y="11720"/>
                </a:lnTo>
                <a:lnTo>
                  <a:pt x="13339" y="12222"/>
                </a:lnTo>
                <a:lnTo>
                  <a:pt x="12446" y="12781"/>
                </a:lnTo>
                <a:lnTo>
                  <a:pt x="11609" y="13450"/>
                </a:lnTo>
                <a:lnTo>
                  <a:pt x="10827" y="14176"/>
                </a:lnTo>
                <a:lnTo>
                  <a:pt x="10158" y="14957"/>
                </a:lnTo>
                <a:lnTo>
                  <a:pt x="9488" y="15794"/>
                </a:lnTo>
                <a:lnTo>
                  <a:pt x="8930" y="16687"/>
                </a:lnTo>
                <a:lnTo>
                  <a:pt x="8428" y="17636"/>
                </a:lnTo>
                <a:lnTo>
                  <a:pt x="8037" y="18641"/>
                </a:lnTo>
                <a:lnTo>
                  <a:pt x="7758" y="19645"/>
                </a:lnTo>
                <a:lnTo>
                  <a:pt x="7535" y="20706"/>
                </a:lnTo>
                <a:lnTo>
                  <a:pt x="6809" y="20594"/>
                </a:lnTo>
                <a:lnTo>
                  <a:pt x="6028" y="20538"/>
                </a:lnTo>
                <a:lnTo>
                  <a:pt x="5414" y="20594"/>
                </a:lnTo>
                <a:lnTo>
                  <a:pt x="4800" y="20650"/>
                </a:lnTo>
                <a:lnTo>
                  <a:pt x="4242" y="20817"/>
                </a:lnTo>
                <a:lnTo>
                  <a:pt x="3684" y="20985"/>
                </a:lnTo>
                <a:lnTo>
                  <a:pt x="3181" y="21264"/>
                </a:lnTo>
                <a:lnTo>
                  <a:pt x="2679" y="21543"/>
                </a:lnTo>
                <a:lnTo>
                  <a:pt x="2177" y="21933"/>
                </a:lnTo>
                <a:lnTo>
                  <a:pt x="1786" y="22324"/>
                </a:lnTo>
                <a:lnTo>
                  <a:pt x="1395" y="22715"/>
                </a:lnTo>
                <a:lnTo>
                  <a:pt x="1005" y="23217"/>
                </a:lnTo>
                <a:lnTo>
                  <a:pt x="726" y="23719"/>
                </a:lnTo>
                <a:lnTo>
                  <a:pt x="447" y="24222"/>
                </a:lnTo>
                <a:lnTo>
                  <a:pt x="279" y="24780"/>
                </a:lnTo>
                <a:lnTo>
                  <a:pt x="112" y="25338"/>
                </a:lnTo>
                <a:lnTo>
                  <a:pt x="56" y="25952"/>
                </a:lnTo>
                <a:lnTo>
                  <a:pt x="0" y="26566"/>
                </a:lnTo>
                <a:lnTo>
                  <a:pt x="73782" y="26566"/>
                </a:lnTo>
                <a:lnTo>
                  <a:pt x="73949" y="25896"/>
                </a:lnTo>
                <a:lnTo>
                  <a:pt x="74005" y="25226"/>
                </a:lnTo>
                <a:lnTo>
                  <a:pt x="74117" y="24557"/>
                </a:lnTo>
                <a:lnTo>
                  <a:pt x="74117" y="23887"/>
                </a:lnTo>
                <a:lnTo>
                  <a:pt x="74061" y="22771"/>
                </a:lnTo>
                <a:lnTo>
                  <a:pt x="73893" y="21654"/>
                </a:lnTo>
                <a:lnTo>
                  <a:pt x="73614" y="20650"/>
                </a:lnTo>
                <a:lnTo>
                  <a:pt x="73279" y="19645"/>
                </a:lnTo>
                <a:lnTo>
                  <a:pt x="72777" y="18696"/>
                </a:lnTo>
                <a:lnTo>
                  <a:pt x="72275" y="17748"/>
                </a:lnTo>
                <a:lnTo>
                  <a:pt x="71605" y="16911"/>
                </a:lnTo>
                <a:lnTo>
                  <a:pt x="70935" y="16129"/>
                </a:lnTo>
                <a:lnTo>
                  <a:pt x="70154" y="15459"/>
                </a:lnTo>
                <a:lnTo>
                  <a:pt x="69317" y="14790"/>
                </a:lnTo>
                <a:lnTo>
                  <a:pt x="68368" y="14287"/>
                </a:lnTo>
                <a:lnTo>
                  <a:pt x="67419" y="13785"/>
                </a:lnTo>
                <a:lnTo>
                  <a:pt x="66415" y="13450"/>
                </a:lnTo>
                <a:lnTo>
                  <a:pt x="65410" y="13171"/>
                </a:lnTo>
                <a:lnTo>
                  <a:pt x="64294" y="13004"/>
                </a:lnTo>
                <a:lnTo>
                  <a:pt x="63178" y="12948"/>
                </a:lnTo>
                <a:lnTo>
                  <a:pt x="62006" y="13004"/>
                </a:lnTo>
                <a:lnTo>
                  <a:pt x="60889" y="13171"/>
                </a:lnTo>
                <a:lnTo>
                  <a:pt x="60443" y="11776"/>
                </a:lnTo>
                <a:lnTo>
                  <a:pt x="59941" y="10437"/>
                </a:lnTo>
                <a:lnTo>
                  <a:pt x="59327" y="9153"/>
                </a:lnTo>
                <a:lnTo>
                  <a:pt x="58601" y="7925"/>
                </a:lnTo>
                <a:lnTo>
                  <a:pt x="57764" y="6753"/>
                </a:lnTo>
                <a:lnTo>
                  <a:pt x="56871" y="5693"/>
                </a:lnTo>
                <a:lnTo>
                  <a:pt x="55866" y="4688"/>
                </a:lnTo>
                <a:lnTo>
                  <a:pt x="54806" y="3739"/>
                </a:lnTo>
                <a:lnTo>
                  <a:pt x="53634" y="2902"/>
                </a:lnTo>
                <a:lnTo>
                  <a:pt x="52406" y="2177"/>
                </a:lnTo>
                <a:lnTo>
                  <a:pt x="51123" y="1507"/>
                </a:lnTo>
                <a:lnTo>
                  <a:pt x="49783" y="1005"/>
                </a:lnTo>
                <a:lnTo>
                  <a:pt x="48388" y="558"/>
                </a:lnTo>
                <a:lnTo>
                  <a:pt x="46993" y="279"/>
                </a:lnTo>
                <a:lnTo>
                  <a:pt x="45486" y="56"/>
                </a:lnTo>
                <a:lnTo>
                  <a:pt x="43979" y="0"/>
                </a:lnTo>
                <a:close/>
              </a:path>
            </a:pathLst>
          </a:custGeom>
          <a:solidFill>
            <a:srgbClr val="DDA2EC">
              <a:alpha val="2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-77675" y="205976"/>
            <a:ext cx="802982" cy="313325"/>
          </a:xfrm>
          <a:custGeom>
            <a:pathLst>
              <a:path extrusionOk="0" h="12503" w="32036">
                <a:moveTo>
                  <a:pt x="16297" y="1"/>
                </a:moveTo>
                <a:lnTo>
                  <a:pt x="15460" y="56"/>
                </a:lnTo>
                <a:lnTo>
                  <a:pt x="14679" y="168"/>
                </a:lnTo>
                <a:lnTo>
                  <a:pt x="13897" y="336"/>
                </a:lnTo>
                <a:lnTo>
                  <a:pt x="13172" y="615"/>
                </a:lnTo>
                <a:lnTo>
                  <a:pt x="12446" y="894"/>
                </a:lnTo>
                <a:lnTo>
                  <a:pt x="11777" y="1284"/>
                </a:lnTo>
                <a:lnTo>
                  <a:pt x="11163" y="1731"/>
                </a:lnTo>
                <a:lnTo>
                  <a:pt x="10549" y="2233"/>
                </a:lnTo>
                <a:lnTo>
                  <a:pt x="9991" y="2735"/>
                </a:lnTo>
                <a:lnTo>
                  <a:pt x="9488" y="3349"/>
                </a:lnTo>
                <a:lnTo>
                  <a:pt x="9042" y="3963"/>
                </a:lnTo>
                <a:lnTo>
                  <a:pt x="8651" y="4633"/>
                </a:lnTo>
                <a:lnTo>
                  <a:pt x="8372" y="5358"/>
                </a:lnTo>
                <a:lnTo>
                  <a:pt x="8093" y="6084"/>
                </a:lnTo>
                <a:lnTo>
                  <a:pt x="7870" y="6865"/>
                </a:lnTo>
                <a:lnTo>
                  <a:pt x="7758" y="7647"/>
                </a:lnTo>
                <a:lnTo>
                  <a:pt x="7144" y="7368"/>
                </a:lnTo>
                <a:lnTo>
                  <a:pt x="6530" y="7089"/>
                </a:lnTo>
                <a:lnTo>
                  <a:pt x="5861" y="6977"/>
                </a:lnTo>
                <a:lnTo>
                  <a:pt x="5135" y="6921"/>
                </a:lnTo>
                <a:lnTo>
                  <a:pt x="4577" y="6921"/>
                </a:lnTo>
                <a:lnTo>
                  <a:pt x="4075" y="7033"/>
                </a:lnTo>
                <a:lnTo>
                  <a:pt x="3572" y="7144"/>
                </a:lnTo>
                <a:lnTo>
                  <a:pt x="3126" y="7312"/>
                </a:lnTo>
                <a:lnTo>
                  <a:pt x="2679" y="7535"/>
                </a:lnTo>
                <a:lnTo>
                  <a:pt x="2233" y="7814"/>
                </a:lnTo>
                <a:lnTo>
                  <a:pt x="1842" y="8093"/>
                </a:lnTo>
                <a:lnTo>
                  <a:pt x="1507" y="8428"/>
                </a:lnTo>
                <a:lnTo>
                  <a:pt x="1173" y="8763"/>
                </a:lnTo>
                <a:lnTo>
                  <a:pt x="894" y="9154"/>
                </a:lnTo>
                <a:lnTo>
                  <a:pt x="615" y="9600"/>
                </a:lnTo>
                <a:lnTo>
                  <a:pt x="391" y="10047"/>
                </a:lnTo>
                <a:lnTo>
                  <a:pt x="224" y="10493"/>
                </a:lnTo>
                <a:lnTo>
                  <a:pt x="112" y="10995"/>
                </a:lnTo>
                <a:lnTo>
                  <a:pt x="1" y="11498"/>
                </a:lnTo>
                <a:lnTo>
                  <a:pt x="1" y="12056"/>
                </a:lnTo>
                <a:lnTo>
                  <a:pt x="1" y="12502"/>
                </a:lnTo>
                <a:lnTo>
                  <a:pt x="31868" y="12502"/>
                </a:lnTo>
                <a:lnTo>
                  <a:pt x="32036" y="11832"/>
                </a:lnTo>
                <a:lnTo>
                  <a:pt x="32036" y="11107"/>
                </a:lnTo>
                <a:lnTo>
                  <a:pt x="32036" y="10493"/>
                </a:lnTo>
                <a:lnTo>
                  <a:pt x="31924" y="9879"/>
                </a:lnTo>
                <a:lnTo>
                  <a:pt x="31757" y="9321"/>
                </a:lnTo>
                <a:lnTo>
                  <a:pt x="31589" y="8763"/>
                </a:lnTo>
                <a:lnTo>
                  <a:pt x="31310" y="8205"/>
                </a:lnTo>
                <a:lnTo>
                  <a:pt x="31031" y="7702"/>
                </a:lnTo>
                <a:lnTo>
                  <a:pt x="30696" y="7256"/>
                </a:lnTo>
                <a:lnTo>
                  <a:pt x="30306" y="6810"/>
                </a:lnTo>
                <a:lnTo>
                  <a:pt x="29859" y="6419"/>
                </a:lnTo>
                <a:lnTo>
                  <a:pt x="29357" y="6084"/>
                </a:lnTo>
                <a:lnTo>
                  <a:pt x="28910" y="5805"/>
                </a:lnTo>
                <a:lnTo>
                  <a:pt x="28352" y="5526"/>
                </a:lnTo>
                <a:lnTo>
                  <a:pt x="27794" y="5303"/>
                </a:lnTo>
                <a:lnTo>
                  <a:pt x="27236" y="5191"/>
                </a:lnTo>
                <a:lnTo>
                  <a:pt x="26622" y="5079"/>
                </a:lnTo>
                <a:lnTo>
                  <a:pt x="25562" y="5079"/>
                </a:lnTo>
                <a:lnTo>
                  <a:pt x="25115" y="5135"/>
                </a:lnTo>
                <a:lnTo>
                  <a:pt x="24222" y="5303"/>
                </a:lnTo>
                <a:lnTo>
                  <a:pt x="23943" y="4745"/>
                </a:lnTo>
                <a:lnTo>
                  <a:pt x="23664" y="4186"/>
                </a:lnTo>
                <a:lnTo>
                  <a:pt x="23329" y="3684"/>
                </a:lnTo>
                <a:lnTo>
                  <a:pt x="22939" y="3182"/>
                </a:lnTo>
                <a:lnTo>
                  <a:pt x="22548" y="2680"/>
                </a:lnTo>
                <a:lnTo>
                  <a:pt x="22102" y="2289"/>
                </a:lnTo>
                <a:lnTo>
                  <a:pt x="21599" y="1842"/>
                </a:lnTo>
                <a:lnTo>
                  <a:pt x="21097" y="1508"/>
                </a:lnTo>
                <a:lnTo>
                  <a:pt x="20595" y="1173"/>
                </a:lnTo>
                <a:lnTo>
                  <a:pt x="20037" y="838"/>
                </a:lnTo>
                <a:lnTo>
                  <a:pt x="19478" y="615"/>
                </a:lnTo>
                <a:lnTo>
                  <a:pt x="18865" y="391"/>
                </a:lnTo>
                <a:lnTo>
                  <a:pt x="18251" y="224"/>
                </a:lnTo>
                <a:lnTo>
                  <a:pt x="17637" y="112"/>
                </a:lnTo>
                <a:lnTo>
                  <a:pt x="16967" y="1"/>
                </a:lnTo>
                <a:close/>
              </a:path>
            </a:pathLst>
          </a:custGeom>
          <a:solidFill>
            <a:srgbClr val="DDA2EC">
              <a:alpha val="2941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rgbClr val="4780EA"/>
            </a:gs>
            <a:gs pos="58000">
              <a:srgbClr val="3AB1F5"/>
            </a:gs>
            <a:gs pos="90000">
              <a:srgbClr val="2CE1FF"/>
            </a:gs>
            <a:gs pos="100000">
              <a:srgbClr val="2CE1FF"/>
            </a:gs>
          </a:gsLst>
          <a:lin ang="540070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849000" y="393600"/>
            <a:ext cx="7446000" cy="66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b="1" i="0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b="1" i="0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b="1" i="0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b="1" i="0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b="1" i="0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b="1" i="0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b="1" i="0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b="1" i="0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  <a:defRPr b="1" i="0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849000" y="1243374"/>
            <a:ext cx="7446000" cy="30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83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Char char="▫"/>
              <a:defRPr b="0" i="0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Char char="▪"/>
              <a:defRPr b="0" i="0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Char char="▪"/>
              <a:defRPr b="0" i="0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b="0" i="0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b="0" i="0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b="0" i="0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b="0" i="0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b="0" i="0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ira Sans Light"/>
              <a:buChar char="▪"/>
              <a:defRPr b="0" i="0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pecanstreet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ctrTitle"/>
          </p:nvPr>
        </p:nvSpPr>
        <p:spPr>
          <a:xfrm>
            <a:off x="381000" y="0"/>
            <a:ext cx="8305800" cy="5010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"/>
              <a:buNone/>
            </a:pP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" sz="3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Streaming &amp; Analytics in Smart Cities</a:t>
            </a:r>
            <a:br>
              <a:rPr b="1" i="0" lang="en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Presented by:</a:t>
            </a:r>
            <a:b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Shreyas Ramakrishna, Veena Nalluri, Sanchita Basak &amp; Anabil Munshi</a:t>
            </a:r>
            <a:b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Spring 2018 </a:t>
            </a:r>
            <a:br>
              <a:rPr b="1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CS 6381: Distributed Systems Principles Project presentation</a:t>
            </a:r>
            <a:b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April 17</a:t>
            </a:r>
            <a:r>
              <a:rPr b="1" baseline="30000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2018</a:t>
            </a:r>
            <a:br>
              <a:rPr b="1" i="0" lang="en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i="0" lang="en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3562350"/>
            <a:ext cx="1102854" cy="142232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idx="4294967295" type="ctrTitle"/>
          </p:nvPr>
        </p:nvSpPr>
        <p:spPr>
          <a:xfrm>
            <a:off x="609600" y="1131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lang="en" sz="2400">
                <a:solidFill>
                  <a:srgbClr val="000000"/>
                </a:solidFill>
              </a:rPr>
              <a:t>Data Management</a:t>
            </a:r>
            <a:r>
              <a:rPr lang="en" sz="2800">
                <a:solidFill>
                  <a:srgbClr val="000000"/>
                </a:solidFill>
              </a:rPr>
              <a:t> </a:t>
            </a:r>
            <a:endParaRPr b="1" i="0" sz="2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" name="Shape 172"/>
          <p:cNvSpPr txBox="1"/>
          <p:nvPr>
            <p:ph idx="4294967295" type="subTitle"/>
          </p:nvPr>
        </p:nvSpPr>
        <p:spPr>
          <a:xfrm>
            <a:off x="457200" y="89535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Backend data management for queries and analytics has become vital with the increase in IoT data.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Pecan street smart grid data management scheme gave one of the first architectures for data query and analytics.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architecture had a SQL DB with high granular sensor data, which could be queried by the users using MySQL workbench.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Shape 173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50" y="2804538"/>
            <a:ext cx="4038550" cy="205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200" y="2779138"/>
            <a:ext cx="4578999" cy="210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/>
        </p:nvSpPr>
        <p:spPr>
          <a:xfrm>
            <a:off x="131150" y="4857750"/>
            <a:ext cx="2219400" cy="1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*Image source: Ref: [1]</a:t>
            </a:r>
            <a:endParaRPr sz="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idx="4294967295" type="ctrTitle"/>
          </p:nvPr>
        </p:nvSpPr>
        <p:spPr>
          <a:xfrm>
            <a:off x="6096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Data analytics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2" name="Shape 182"/>
          <p:cNvSpPr txBox="1"/>
          <p:nvPr>
            <p:ph idx="4294967295" type="subTitle"/>
          </p:nvPr>
        </p:nvSpPr>
        <p:spPr>
          <a:xfrm>
            <a:off x="457200" y="89535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Batch Processing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Involves operating over a large, static dataset and returning the result at a later time when the computation is complete.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Stream Processing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Systems compute over data as it enters the system.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Complex Event Processing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System computes over multiple streams of data as it enters the system. Is widely used for real time analytics of sensor data.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Shape 183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8738" y="2458900"/>
            <a:ext cx="5696525" cy="257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 txBox="1"/>
          <p:nvPr/>
        </p:nvSpPr>
        <p:spPr>
          <a:xfrm>
            <a:off x="157775" y="4783775"/>
            <a:ext cx="1609200" cy="2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*Image source: google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idx="4294967295" type="ctrTitle"/>
          </p:nvPr>
        </p:nvSpPr>
        <p:spPr>
          <a:xfrm>
            <a:off x="6096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sz="30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2400">
                <a:solidFill>
                  <a:srgbClr val="000000"/>
                </a:solidFill>
              </a:rPr>
              <a:t>InfluxDB and Grafana</a:t>
            </a:r>
            <a:endParaRPr b="0" sz="24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191" name="Shape 191"/>
          <p:cNvSpPr txBox="1"/>
          <p:nvPr>
            <p:ph idx="4294967295" type="subTitle"/>
          </p:nvPr>
        </p:nvSpPr>
        <p:spPr>
          <a:xfrm>
            <a:off x="457200" y="89535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InfluxDB: Data store for large amount of time stamped IOT sensor data.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Continuous queries and flexible Retention policies.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InfluxQL similar to SQL query language.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Through simple query, filtering and window you could do anomaly detection.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Open Source, handles high data ingest and real time querying of sensor data.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compression on storage.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Grafana: Open tool platform for analytic and monitoring data.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Built in InfluxDB support.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 dashboard with rich query support for plotting graphs.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Simple query for users to get a graphical look at the sensor data.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Shape 192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93" name="Shape 193"/>
          <p:cNvSpPr txBox="1"/>
          <p:nvPr/>
        </p:nvSpPr>
        <p:spPr>
          <a:xfrm>
            <a:off x="157775" y="4783775"/>
            <a:ext cx="1609200" cy="2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</a:rPr>
              <a:t>*Image source: google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idx="4294967295" type="ctrTitle"/>
          </p:nvPr>
        </p:nvSpPr>
        <p:spPr>
          <a:xfrm>
            <a:off x="457200" y="260125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lang="en" sz="2400">
                <a:solidFill>
                  <a:srgbClr val="000000"/>
                </a:solidFill>
              </a:rPr>
              <a:t>Building from literature survey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9" name="Shape 199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200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3750" y="1696300"/>
            <a:ext cx="3944401" cy="299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idx="4294967295" type="ctrTitle"/>
          </p:nvPr>
        </p:nvSpPr>
        <p:spPr>
          <a:xfrm>
            <a:off x="6096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Architectur</a:t>
            </a:r>
            <a:r>
              <a:rPr lang="en" sz="2400">
                <a:solidFill>
                  <a:srgbClr val="000000"/>
                </a:solidFill>
              </a:rPr>
              <a:t>al</a:t>
            </a: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Overview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" name="Shape 206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207" name="Shape 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31575"/>
            <a:ext cx="9144000" cy="401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idx="4294967295" type="ctrTitle"/>
          </p:nvPr>
        </p:nvSpPr>
        <p:spPr>
          <a:xfrm>
            <a:off x="557000" y="1849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Implementation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3" name="Shape 213"/>
          <p:cNvSpPr txBox="1"/>
          <p:nvPr>
            <p:ph idx="4294967295" type="subTitle"/>
          </p:nvPr>
        </p:nvSpPr>
        <p:spPr>
          <a:xfrm>
            <a:off x="457200" y="89535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Frontend sensor integration using python openzwave library.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small scale implementation of the architectured publishing information from      homes to database on the cloud.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Implemented encrypted ZMQ middleware for data transportation between homes and influxDB instance on server.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Running influxDB instance on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 instance in the cloud</a:t>
            </a:r>
            <a:r>
              <a:rPr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 (security: </a:t>
            </a:r>
            <a:r>
              <a:rPr lang="en" sz="1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DNSSEC, ufw(firewall), private key login</a:t>
            </a:r>
            <a:r>
              <a:rPr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2540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Plotting graphs for the sensor data received, using Grafana.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idx="4294967295" type="ctrTitle"/>
          </p:nvPr>
        </p:nvSpPr>
        <p:spPr>
          <a:xfrm>
            <a:off x="6096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Data Stream from homes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" name="Shape 220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descr="original_idea.png" id="221" name="Shape 2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07775"/>
            <a:ext cx="9144000" cy="4011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idx="4294967295" type="ctrTitle"/>
          </p:nvPr>
        </p:nvSpPr>
        <p:spPr>
          <a:xfrm>
            <a:off x="6096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lang="en" sz="2400">
                <a:solidFill>
                  <a:srgbClr val="000000"/>
                </a:solidFill>
              </a:rPr>
              <a:t>Sensor</a:t>
            </a: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data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7" name="Shape 227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descr="cloud-data-riaps.jpg" id="228" name="Shape 2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19875"/>
            <a:ext cx="9144001" cy="402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idx="4294967295" type="ctrTitle"/>
          </p:nvPr>
        </p:nvSpPr>
        <p:spPr>
          <a:xfrm>
            <a:off x="6096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Data collected statistics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" name="Shape 234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235" name="Shape 2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991300"/>
            <a:ext cx="9143999" cy="415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idx="4294967295" type="ctrTitle"/>
          </p:nvPr>
        </p:nvSpPr>
        <p:spPr>
          <a:xfrm>
            <a:off x="4572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lang="en" sz="2400">
                <a:solidFill>
                  <a:srgbClr val="000000"/>
                </a:solidFill>
              </a:rPr>
              <a:t>Architectural challenges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1" name="Shape 241"/>
          <p:cNvSpPr txBox="1"/>
          <p:nvPr>
            <p:ph idx="4294967295" type="subTitle"/>
          </p:nvPr>
        </p:nvSpPr>
        <p:spPr>
          <a:xfrm>
            <a:off x="457200" y="89535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Security: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security throughout streaming and analytics is challenging.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2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■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should be encrypted/ anonymized to prevent attacks.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Reliability: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Any part of the system can break down and our architecture should tolerate it.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Plug &amp; play: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number of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heterogeneous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sensors should be able to work over our platform.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Location Transparency: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Our data storage and analytic server should be available anywhere.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Offloading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Some robust offloading techniques between different computation paradigms to reduce latency, cost and delays.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Shape 242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4294967295" type="title"/>
          </p:nvPr>
        </p:nvSpPr>
        <p:spPr>
          <a:xfrm>
            <a:off x="526775" y="241200"/>
            <a:ext cx="7768200" cy="66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lang="en" sz="2400">
                <a:solidFill>
                  <a:srgbClr val="000000"/>
                </a:solidFill>
              </a:rPr>
              <a:t>Contents</a:t>
            </a:r>
            <a:endParaRPr i="0" sz="2400" u="none" cap="none" strike="noStrike">
              <a:solidFill>
                <a:srgbClr val="000000"/>
              </a:solidFill>
            </a:endParaRPr>
          </a:p>
        </p:txBody>
      </p:sp>
      <p:sp>
        <p:nvSpPr>
          <p:cNvPr id="105" name="Shape 105"/>
          <p:cNvSpPr txBox="1"/>
          <p:nvPr>
            <p:ph idx="4294967295" type="body"/>
          </p:nvPr>
        </p:nvSpPr>
        <p:spPr>
          <a:xfrm>
            <a:off x="200275" y="954500"/>
            <a:ext cx="36468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Smart City: Overview &amp; Goals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Ongoing</a:t>
            </a:r>
            <a:r>
              <a:rPr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mart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ity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Projects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Flow Architecture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Cloud- Fog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Analytics</a:t>
            </a:r>
            <a:endParaRPr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InfluxDB and Grafana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Our Architectur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 idea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 Implementation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Some initial results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Challenges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Conclusion &amp; Future work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ra Sans Light"/>
              <a:buNone/>
            </a:pPr>
            <a:r>
              <a:t/>
            </a:r>
            <a:endParaRPr b="0" i="0" sz="1300" u="none" cap="none" strike="noStrike">
              <a:solidFill>
                <a:srgbClr val="351C75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6985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None/>
            </a:pPr>
            <a:r>
              <a:t/>
            </a:r>
            <a:endParaRPr b="0" i="0" sz="1300" u="none" cap="none" strike="noStrike">
              <a:solidFill>
                <a:srgbClr val="351C75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06" name="Shape 106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2075" y="1059600"/>
            <a:ext cx="4939525" cy="328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idx="4294967295" type="ctrTitle"/>
          </p:nvPr>
        </p:nvSpPr>
        <p:spPr>
          <a:xfrm>
            <a:off x="4572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lang="en" sz="2400">
                <a:solidFill>
                  <a:srgbClr val="000000"/>
                </a:solidFill>
              </a:rPr>
              <a:t>Architectural challenges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8" name="Shape 248"/>
          <p:cNvSpPr txBox="1"/>
          <p:nvPr>
            <p:ph idx="4294967295" type="subTitle"/>
          </p:nvPr>
        </p:nvSpPr>
        <p:spPr>
          <a:xfrm>
            <a:off x="457200" y="89535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Shape 249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250" name="Shape 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5350"/>
            <a:ext cx="9143999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idx="4294967295" type="ctrTitle"/>
          </p:nvPr>
        </p:nvSpPr>
        <p:spPr>
          <a:xfrm>
            <a:off x="4572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lang="en" sz="2400">
                <a:solidFill>
                  <a:srgbClr val="000000"/>
                </a:solidFill>
              </a:rPr>
              <a:t>Architectural challenges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6" name="Shape 256"/>
          <p:cNvSpPr txBox="1"/>
          <p:nvPr>
            <p:ph idx="4294967295" type="subTitle"/>
          </p:nvPr>
        </p:nvSpPr>
        <p:spPr>
          <a:xfrm>
            <a:off x="457200" y="89535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Shape 257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5350"/>
            <a:ext cx="9144001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idx="4294967295" type="ctrTitle"/>
          </p:nvPr>
        </p:nvSpPr>
        <p:spPr>
          <a:xfrm>
            <a:off x="4572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lang="en" sz="2400">
                <a:solidFill>
                  <a:srgbClr val="000000"/>
                </a:solidFill>
              </a:rPr>
              <a:t>Conclusion &amp; Future Work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4" name="Shape 264"/>
          <p:cNvSpPr txBox="1"/>
          <p:nvPr>
            <p:ph idx="4294967295" type="subTitle"/>
          </p:nvPr>
        </p:nvSpPr>
        <p:spPr>
          <a:xfrm>
            <a:off x="457200" y="89535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have tried to build a smart city data streaming and analytic architecture.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Our idea builds on the literature survey in the areas of computation, data streaming and analytics.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Assimilating ideas from the literature, we have come up with the architecture discussed above.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simple implementation of smart home data streaming is built using our architecture.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Future work</a:t>
            </a:r>
            <a:r>
              <a:rPr lang="en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: </a:t>
            </a:r>
            <a:endParaRPr sz="1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will have to investigate further about the feasibility of different computational paradigms and their performances.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also need to think ab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out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architectural challenges discussed above.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Introduce some online query techniques using complex event processing.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Shape 265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idx="4294967295" type="ctrTitle"/>
          </p:nvPr>
        </p:nvSpPr>
        <p:spPr>
          <a:xfrm>
            <a:off x="4572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lang="en" sz="2800">
                <a:solidFill>
                  <a:srgbClr val="000000"/>
                </a:solidFill>
              </a:rPr>
              <a:t>References</a:t>
            </a:r>
            <a:endParaRPr b="1" i="0" sz="2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1" name="Shape 271"/>
          <p:cNvSpPr txBox="1"/>
          <p:nvPr>
            <p:ph idx="4294967295" type="subTitle"/>
          </p:nvPr>
        </p:nvSpPr>
        <p:spPr>
          <a:xfrm>
            <a:off x="457200" y="89535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[1] K. Nagasawa, C. R. Upshaw, J. D. Rhodes, C. L. Holcomb, D. A. Walling, and M. E.Webber, “Data management for a large-scale smart grid demonstration project in Austin, Texas,” in Proc. Energy Sustainability, ASME 2012 6th Int. Conf., 2012, pp. 1027–1031.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[2] S. Jayasekara, S. Kannangara, T. Dahanayakage, I. Ranawaka, S. Perera, and V. Nanayakkara. Wihidum: Distributed complex event processing. J. Parallel Distrib. Comput., 79:42–51, 2015.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[3]  M. Satyanarayanan, Mobile computing: the next decade, in: Proceedings of the 1st ACM Workshop on Mobile Cloud Computing &amp; #38; Services: Social Networks and Beyond, MCS’10, ACM, New York, NY, USA, 2010, pp. 5:1–5:6.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[4] S. Shekhar, A. Chhokra, A. Bhattacharjee, G. Aupy, and A. Gokhale, “INDICES: Exploiting edge resources for performance-aware cloudhosted services,” 2017.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t/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Shape 272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idx="4294967295" type="ctrTitle"/>
          </p:nvPr>
        </p:nvSpPr>
        <p:spPr>
          <a:xfrm>
            <a:off x="457200" y="429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lang="en" sz="2400">
                <a:solidFill>
                  <a:srgbClr val="000000"/>
                </a:solidFill>
              </a:rPr>
              <a:t>References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" name="Shape 278"/>
          <p:cNvSpPr txBox="1"/>
          <p:nvPr>
            <p:ph idx="4294967295" type="subTitle"/>
          </p:nvPr>
        </p:nvSpPr>
        <p:spPr>
          <a:xfrm>
            <a:off x="457200" y="696475"/>
            <a:ext cx="8229600" cy="42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[5] </a:t>
            </a: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Briscoe, G. and Marinos, A. (2009), “Digital ecosystems in the clouds: towards community cloud computing”. In: IEEE 2009 the 3rd IEEE International Conference on Digital Ecosystems and Technologies (DEST 2009), New York, USA, pp. 103-108. 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[6] M. R. Rahimi, N. Venkatasubramanian, S. Mehrotra, and A. V. Vasilakos, “MAPCloud: Mobile applications on an elastic and scalable 2-tier cloud architecture,” in Proc. IEEE/ACM 5th International Conference on Utility and Cloud Computing (UCC’12), Chicago, Illinois, USA, Nov. 2012, pp. 83–90.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[7] M. Y. S. Uddin, A. Nelson, K. Benson, G. Wang, Q. Zhu, Q. Han, N. Alhassoun, P. Chakravarthi, J. Stamatakis, D. Hoffman, L. Darcy, N. Venkatasubramanian, "The SCALE2 multi-network architecture for iot-based resilient communities", Proc. of IEEE International Conference on Smart Computing (SMARTCOMP), pp. 1-8, May 2016.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[8] Pecan street research institute [Online]. 2013, Available: </a:t>
            </a:r>
            <a:r>
              <a:rPr lang="en" sz="1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http://www.pecanstreet.org/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[9] </a:t>
            </a: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J. M. Schleicher, M. Vogler, C. Inzinger, S. Dustdar, “Towards the Internet of Cities: A Research Roadmap for Next-Generation Smart Cities”, UCUI@CIKM, 2015.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Shape 279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idx="4294967295" type="ctrTitle"/>
          </p:nvPr>
        </p:nvSpPr>
        <p:spPr>
          <a:xfrm>
            <a:off x="349225" y="133350"/>
            <a:ext cx="84900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Smart City</a:t>
            </a:r>
            <a:r>
              <a:rPr lang="en" sz="2400">
                <a:solidFill>
                  <a:srgbClr val="000000"/>
                </a:solidFill>
              </a:rPr>
              <a:t>: </a:t>
            </a: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local but networked, distributed but integrated 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3" name="Shape 113"/>
          <p:cNvSpPr txBox="1"/>
          <p:nvPr>
            <p:ph idx="4294967295" type="subTitle"/>
          </p:nvPr>
        </p:nvSpPr>
        <p:spPr>
          <a:xfrm>
            <a:off x="479425" y="843750"/>
            <a:ext cx="8229600" cy="40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rPr i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“An urban area that uses different types of electronic data collection sensors to supply information which is used to manage assets and resources efficiently.” </a:t>
            </a:r>
            <a:r>
              <a:rPr i="1" lang="en"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 i="1" sz="1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t/>
            </a:r>
            <a:endParaRPr b="1" sz="1800">
              <a:solidFill>
                <a:srgbClr val="002E8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2E8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15" name="Shape 115"/>
          <p:cNvSpPr txBox="1"/>
          <p:nvPr/>
        </p:nvSpPr>
        <p:spPr>
          <a:xfrm>
            <a:off x="4808725" y="4857750"/>
            <a:ext cx="4030500" cy="2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2E8C"/>
                </a:solidFill>
              </a:rPr>
              <a:t>*</a:t>
            </a:r>
            <a:r>
              <a:rPr i="1" lang="en" sz="700">
                <a:solidFill>
                  <a:srgbClr val="002E8C"/>
                </a:solidFill>
              </a:rPr>
              <a:t>Hamblen, Matt.</a:t>
            </a:r>
            <a:r>
              <a:rPr lang="en" sz="700">
                <a:solidFill>
                  <a:srgbClr val="002E8C"/>
                </a:solidFill>
              </a:rPr>
              <a:t> “Just what IS a smart city?”; Image source: Schleider et al. (2015) [Ref 9]</a:t>
            </a:r>
            <a:endParaRPr sz="700">
              <a:solidFill>
                <a:srgbClr val="002E8C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700">
              <a:solidFill>
                <a:srgbClr val="002E8C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2E8C"/>
              </a:solidFill>
            </a:endParaRP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1575" y="1622175"/>
            <a:ext cx="5498650" cy="320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idx="4294967295" type="ctrTitle"/>
          </p:nvPr>
        </p:nvSpPr>
        <p:spPr>
          <a:xfrm>
            <a:off x="349225" y="133350"/>
            <a:ext cx="84900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Smart City</a:t>
            </a:r>
            <a:r>
              <a:rPr lang="en" sz="2400">
                <a:solidFill>
                  <a:srgbClr val="000000"/>
                </a:solidFill>
              </a:rPr>
              <a:t> Goals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2" name="Shape 122"/>
          <p:cNvSpPr txBox="1"/>
          <p:nvPr>
            <p:ph idx="4294967295" type="subTitle"/>
          </p:nvPr>
        </p:nvSpPr>
        <p:spPr>
          <a:xfrm>
            <a:off x="457200" y="69410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Using ICT to create a sustainable energy-efficient urban ecosystem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Intelligent sensor-based infrastructure to collect and report real-time data for monitoring performance and trends of city services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Integration of data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from various sources: tying together services, mobility, infrastructure and energy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Urban analytics platform to address complex challenges (e.g. network efficiency, environmental sustainability, prediction of future conditions, etc)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idx="4294967295" type="ctrTitle"/>
          </p:nvPr>
        </p:nvSpPr>
        <p:spPr>
          <a:xfrm>
            <a:off x="6096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lang="en" sz="2400">
                <a:solidFill>
                  <a:srgbClr val="000000"/>
                </a:solidFill>
              </a:rPr>
              <a:t>Background: Some ongoing smart city projects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9" name="Shape 129"/>
          <p:cNvSpPr txBox="1"/>
          <p:nvPr>
            <p:ph idx="4294967295" type="subTitle"/>
          </p:nvPr>
        </p:nvSpPr>
        <p:spPr>
          <a:xfrm>
            <a:off x="457200" y="81915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Sterling Ranch: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12,000-home smart city in Colorado. Connected by fiber-optic network. Residents can monitor water and energy usage.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Array of things: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Real-time networked urban sensor project in Chicago. “Fitness tracker” for the city. Measures livability factors like climate, air quality and noise.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Fujisawa SST: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Sustainable smart town near Tokyo.  Total mobility service linking electric vehicles and EV bikes. Town energy networks and town information networks to provide real-time energy-saving recommendations that are tailored to residents’ way of life.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t/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t/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t/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Shape 130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4294967295" type="ctrTitle"/>
          </p:nvPr>
        </p:nvSpPr>
        <p:spPr>
          <a:xfrm>
            <a:off x="6096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DataFlow architecture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6" name="Shape 136"/>
          <p:cNvSpPr txBox="1"/>
          <p:nvPr>
            <p:ph idx="4294967295" type="subTitle"/>
          </p:nvPr>
        </p:nvSpPr>
        <p:spPr>
          <a:xfrm>
            <a:off x="457200" y="895350"/>
            <a:ext cx="36402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SCALE ( Safe Community Awareness and Alerting Network ) devices upload sensed events, and the analytics service looks for possible anomalies, it sends  residents alerts to confirm or reject, and allows to visualize events through a dashboard.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1E1F5"/>
              </a:buClr>
              <a:buSzPts val="2200"/>
              <a:buFont typeface="Fira Sans Light"/>
              <a:buNone/>
            </a:pPr>
            <a:r>
              <a:t/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0500" y="288050"/>
            <a:ext cx="4408701" cy="472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 txBox="1"/>
          <p:nvPr/>
        </p:nvSpPr>
        <p:spPr>
          <a:xfrm>
            <a:off x="0" y="4857750"/>
            <a:ext cx="24717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*Image source Ref: [7]</a:t>
            </a:r>
            <a:endParaRPr sz="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idx="4294967295" type="ctrTitle"/>
          </p:nvPr>
        </p:nvSpPr>
        <p:spPr>
          <a:xfrm>
            <a:off x="6096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DataFlow architecture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5" name="Shape 145"/>
          <p:cNvSpPr txBox="1"/>
          <p:nvPr>
            <p:ph idx="4294967295" type="subTitle"/>
          </p:nvPr>
        </p:nvSpPr>
        <p:spPr>
          <a:xfrm>
            <a:off x="457200" y="895350"/>
            <a:ext cx="80832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 detection of anomalous events, users should receive alert messages.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architecture should allow independent development and deployment of applications.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It should allow the feature of plug and play to accommodate heterogeneous sensor devices into the infrastructure.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architecture should be secure, reliable, robust and should have lesser downtime with increased availability.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Shape 146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idx="4294967295" type="ctrTitle"/>
          </p:nvPr>
        </p:nvSpPr>
        <p:spPr>
          <a:xfrm>
            <a:off x="6096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Cloud</a:t>
            </a:r>
            <a:r>
              <a:rPr lang="en" sz="2400">
                <a:solidFill>
                  <a:srgbClr val="000000"/>
                </a:solidFill>
              </a:rPr>
              <a:t> computing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2" name="Shape 152"/>
          <p:cNvSpPr txBox="1"/>
          <p:nvPr>
            <p:ph idx="4294967295" type="subTitle"/>
          </p:nvPr>
        </p:nvSpPr>
        <p:spPr>
          <a:xfrm>
            <a:off x="457200" y="895350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Cloud computing: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Delivery of computing services over the internet.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Some well known cloud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vendors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are Amazon, Google and Microsoft.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Pros: Flexible capacity, availability, accessible, reliability, availability, etc.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Cons: Privacy, security, cost and latency for safety critical systems.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2-Tier cloud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Based on the application requirement, multi-tier cloud could be used for improving latency, power, costs.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Idea to run the computation close to source of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   origination.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Shape 153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7350" y="3132375"/>
            <a:ext cx="3406550" cy="19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Shape 155"/>
          <p:cNvSpPr txBox="1"/>
          <p:nvPr/>
        </p:nvSpPr>
        <p:spPr>
          <a:xfrm>
            <a:off x="136750" y="4815325"/>
            <a:ext cx="2366700" cy="2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94650" y="4909350"/>
            <a:ext cx="1641000" cy="1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*Image source: Ref: [6]</a:t>
            </a:r>
            <a:endParaRPr sz="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idx="4294967295" type="ctrTitle"/>
          </p:nvPr>
        </p:nvSpPr>
        <p:spPr>
          <a:xfrm>
            <a:off x="609600" y="133350"/>
            <a:ext cx="8229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Cloud</a:t>
            </a:r>
            <a:r>
              <a:rPr lang="en" sz="2400">
                <a:solidFill>
                  <a:srgbClr val="000000"/>
                </a:solidFill>
              </a:rPr>
              <a:t>-Fog computational paradigm</a:t>
            </a:r>
            <a:r>
              <a:rPr b="1" i="0" lang="en" sz="24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b="1" i="0" sz="24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" name="Shape 162"/>
          <p:cNvSpPr txBox="1"/>
          <p:nvPr>
            <p:ph idx="4294967295" type="subTitle"/>
          </p:nvPr>
        </p:nvSpPr>
        <p:spPr>
          <a:xfrm>
            <a:off x="310700" y="716525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Community </a:t>
            </a: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Cloud :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Digital ecosystem to spin up a virtual data center.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Works on the available computational resource of the users.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Works on community trust.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Pros: less expensive, complete control of the data center.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Cons: Security, substandard processing &amp; storage capacity.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Fog computing: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Decentralized computing infrastructure.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Somewhere between the source and the cloud.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Pros: Supports mobility, reduced latency, reduced bandwidth.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Cons: Placement of fog servers, energy consumption.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8540298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‹#›</a:t>
            </a:fld>
            <a:endParaRPr b="0" i="0" sz="12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2375" y="3500600"/>
            <a:ext cx="3040925" cy="149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2150" y="1470475"/>
            <a:ext cx="1814650" cy="149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 txBox="1"/>
          <p:nvPr/>
        </p:nvSpPr>
        <p:spPr>
          <a:xfrm>
            <a:off x="-515425" y="4857750"/>
            <a:ext cx="3450000" cy="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                       *</a:t>
            </a:r>
            <a:r>
              <a:rPr lang="en" sz="700"/>
              <a:t>Image source: google</a:t>
            </a:r>
            <a:endParaRPr sz="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erg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